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5" r:id="rId5"/>
    <p:sldId id="268" r:id="rId6"/>
    <p:sldId id="259" r:id="rId7"/>
    <p:sldId id="263" r:id="rId8"/>
    <p:sldId id="262" r:id="rId9"/>
    <p:sldId id="260" r:id="rId10"/>
    <p:sldId id="264" r:id="rId11"/>
    <p:sldId id="267" r:id="rId12"/>
    <p:sldId id="261" r:id="rId13"/>
    <p:sldId id="266" r:id="rId14"/>
    <p:sldId id="275" r:id="rId15"/>
    <p:sldId id="276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>
        <p:scale>
          <a:sx n="60" d="100"/>
          <a:sy n="60" d="100"/>
        </p:scale>
        <p:origin x="-1458" y="-4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7824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5058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261458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400" cap="small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 smtClean="0"/>
              <a:t>“</a:t>
            </a:r>
            <a:endParaRPr lang="en-US" sz="12200" dirty="0"/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 smtClean="0"/>
              <a:t>”</a:t>
            </a:r>
            <a:endParaRPr lang="en-US" sz="12200" dirty="0"/>
          </a:p>
        </p:txBody>
      </p:sp>
    </p:spTree>
    <p:extLst>
      <p:ext uri="{BB962C8B-B14F-4D97-AF65-F5344CB8AC3E}">
        <p14:creationId xmlns="" xmlns:p14="http://schemas.microsoft.com/office/powerpoint/2010/main" val="2052525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431918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3276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81409" y="4953001"/>
            <a:ext cx="6001049" cy="1074057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0" i="0" kern="1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 smtClean="0"/>
              <a:t>“</a:t>
            </a:r>
            <a:endParaRPr lang="en-US" sz="12200" dirty="0"/>
          </a:p>
        </p:txBody>
      </p:sp>
      <p:sp>
        <p:nvSpPr>
          <p:cNvPr id="15" name="TextBox 14"/>
          <p:cNvSpPr txBox="1"/>
          <p:nvPr/>
        </p:nvSpPr>
        <p:spPr>
          <a:xfrm>
            <a:off x="7002348" y="331651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 smtClean="0"/>
              <a:t>”</a:t>
            </a:r>
            <a:endParaRPr lang="en-US" sz="12200" dirty="0"/>
          </a:p>
        </p:txBody>
      </p:sp>
    </p:spTree>
    <p:extLst>
      <p:ext uri="{BB962C8B-B14F-4D97-AF65-F5344CB8AC3E}">
        <p14:creationId xmlns="" xmlns:p14="http://schemas.microsoft.com/office/powerpoint/2010/main" val="14016350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1" y="3848611"/>
            <a:ext cx="6620968" cy="588517"/>
          </a:xfrm>
        </p:spPr>
        <p:txBody>
          <a:bodyPr anchor="b">
            <a:normAutofit/>
          </a:bodyPr>
          <a:lstStyle>
            <a:lvl1pPr marL="0" indent="0" algn="l" defTabSz="457200" rtl="0" eaLnBrk="1" latinLnBrk="0" hangingPunct="1">
              <a:buNone/>
              <a:defRPr lang="en-US" sz="3600" b="0" i="0" kern="1200" cap="none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28455140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39682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31" name="Picture Placeholder 2"/>
          <p:cNvSpPr>
            <a:spLocks noGrp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66608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9571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430214"/>
            <a:ext cx="5568812" cy="5826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44574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3581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76929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17039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16496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51338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781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0742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9885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13024F8-CFF1-4E7E-8831-355AA75FC83A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46104-2488-4729-803B-862CE987C7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13677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ct val="20000"/>
        </a:spcBef>
        <a:spcAft>
          <a:spcPts val="60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4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5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8951" y="0"/>
            <a:ext cx="6620968" cy="3329581"/>
          </a:xfrm>
        </p:spPr>
        <p:txBody>
          <a:bodyPr/>
          <a:lstStyle/>
          <a:p>
            <a:r>
              <a:rPr lang="en-US" sz="4800" dirty="0" smtClean="0"/>
              <a:t>Virtual Laboratory for Simulation and Gaming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8951" y="4918364"/>
            <a:ext cx="6620968" cy="1246909"/>
          </a:xfrm>
        </p:spPr>
        <p:txBody>
          <a:bodyPr/>
          <a:lstStyle/>
          <a:p>
            <a:pPr algn="r"/>
            <a:r>
              <a:rPr lang="en-US" cap="none" dirty="0" smtClean="0"/>
              <a:t>Dev Desai – 08IM3004</a:t>
            </a:r>
          </a:p>
          <a:p>
            <a:pPr algn="r"/>
            <a:r>
              <a:rPr lang="en-US" cap="none" dirty="0" err="1" smtClean="0"/>
              <a:t>Saurabh</a:t>
            </a:r>
            <a:r>
              <a:rPr lang="en-US" cap="none" dirty="0" smtClean="0"/>
              <a:t> </a:t>
            </a:r>
            <a:r>
              <a:rPr lang="en-US" cap="none" dirty="0" err="1" smtClean="0"/>
              <a:t>Gautam</a:t>
            </a:r>
            <a:r>
              <a:rPr lang="en-US" cap="none" dirty="0" smtClean="0"/>
              <a:t> – 08IM3017</a:t>
            </a:r>
            <a:endParaRPr lang="en-US" cap="none" dirty="0"/>
          </a:p>
        </p:txBody>
      </p:sp>
    </p:spTree>
    <p:extLst>
      <p:ext uri="{BB962C8B-B14F-4D97-AF65-F5344CB8AC3E}">
        <p14:creationId xmlns="" xmlns:p14="http://schemas.microsoft.com/office/powerpoint/2010/main" val="227041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#2 </a:t>
            </a:r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Risk </a:t>
            </a:r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reward Dependence</a:t>
            </a:r>
            <a:r>
              <a:rPr lang="en-US" sz="4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/>
            </a:r>
            <a:br>
              <a:rPr lang="en-US" sz="4400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930" y="1473200"/>
            <a:ext cx="6202369" cy="4651776"/>
          </a:xfrm>
        </p:spPr>
      </p:pic>
      <p:sp>
        <p:nvSpPr>
          <p:cNvPr id="5" name="TextBox 4"/>
          <p:cNvSpPr txBox="1"/>
          <p:nvPr/>
        </p:nvSpPr>
        <p:spPr>
          <a:xfrm>
            <a:off x="215899" y="2108200"/>
            <a:ext cx="1443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Effect of Base Price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4393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#2</a:t>
            </a:r>
            <a:r>
              <a:rPr lang="en-US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Risk </a:t>
            </a:r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reward Dependence</a:t>
            </a:r>
            <a:r>
              <a:rPr lang="en-US" sz="4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/>
            </a:r>
            <a:br>
              <a:rPr lang="en-US" sz="4400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5899" y="2108200"/>
            <a:ext cx="1443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Effect of Minimum Increment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930" y="1464469"/>
            <a:ext cx="6278570" cy="4708928"/>
          </a:xfrm>
        </p:spPr>
      </p:pic>
    </p:spTree>
    <p:extLst>
      <p:ext uri="{BB962C8B-B14F-4D97-AF65-F5344CB8AC3E}">
        <p14:creationId xmlns="" xmlns:p14="http://schemas.microsoft.com/office/powerpoint/2010/main" val="224212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Auction Phenomenon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587500" y="2058768"/>
            <a:ext cx="62103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4000" dirty="0" smtClean="0"/>
              <a:t>#3</a:t>
            </a:r>
          </a:p>
          <a:p>
            <a:pPr algn="r"/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Bid competition</a:t>
            </a:r>
          </a:p>
          <a:p>
            <a:pPr algn="r"/>
            <a:endParaRPr lang="en-US" sz="8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just"/>
            <a:r>
              <a:rPr lang="en-US" sz="2000" dirty="0" smtClean="0"/>
              <a:t>Final price increases with the increase in number of bidders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10478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#3 </a:t>
            </a:r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Bid </a:t>
            </a:r>
            <a:r>
              <a:rPr lang="en-US" sz="4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competition</a:t>
            </a:r>
            <a:br>
              <a:rPr lang="en-US" sz="4400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104" y="1853248"/>
            <a:ext cx="6236759" cy="4677569"/>
          </a:xfrm>
        </p:spPr>
      </p:pic>
    </p:spTree>
    <p:extLst>
      <p:ext uri="{BB962C8B-B14F-4D97-AF65-F5344CB8AC3E}">
        <p14:creationId xmlns="" xmlns:p14="http://schemas.microsoft.com/office/powerpoint/2010/main" val="140322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Matlab code </a:t>
            </a:r>
            <a:r>
              <a:rPr lang="en-US" sz="3200" dirty="0" smtClean="0">
                <a:solidFill>
                  <a:schemeClr val="tx1"/>
                </a:solidFill>
              </a:rPr>
              <a:t>Explanation</a:t>
            </a:r>
            <a:endParaRPr lang="en-IN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549" y="1832201"/>
            <a:ext cx="8332079" cy="419548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Exp_Auctions.m file is the main file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test.m is a function file for simple auction experiment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test_bp.m is a function file for experiment of base price variation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test_inc.m is a function file for experiment of minimum increment variation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test_nb.m is a function file for experiment of number of bidders variation</a:t>
            </a:r>
          </a:p>
          <a:p>
            <a:endParaRPr lang="en-IN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B01513">
                    <a:lumMod val="60000"/>
                    <a:lumOff val="40000"/>
                  </a:srgbClr>
                </a:solidFill>
              </a:rPr>
              <a:t>Matlab code </a:t>
            </a:r>
            <a:r>
              <a:rPr lang="en-US" sz="3200" dirty="0" smtClean="0">
                <a:solidFill>
                  <a:prstClr val="white"/>
                </a:solidFill>
              </a:rPr>
              <a:t>Explanation (contd.)</a:t>
            </a:r>
            <a:endParaRPr lang="en-IN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549" y="1832201"/>
            <a:ext cx="8332079" cy="419548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t1 is a timer object and timer1 is the event function for t1</a:t>
            </a:r>
          </a:p>
          <a:p>
            <a:r>
              <a:rPr lang="en-US" sz="2400" dirty="0" smtClean="0"/>
              <a:t>Function </a:t>
            </a:r>
            <a:r>
              <a:rPr lang="en-US" sz="2400" dirty="0" err="1" smtClean="0"/>
              <a:t>NormRand</a:t>
            </a:r>
            <a:r>
              <a:rPr lang="en-US" sz="2400" dirty="0" smtClean="0"/>
              <a:t>() returns normal random variable</a:t>
            </a:r>
          </a:p>
          <a:p>
            <a:r>
              <a:rPr lang="en-US" sz="2400" dirty="0" smtClean="0"/>
              <a:t>The process of auction for each experiment is continued until there is no winner found</a:t>
            </a:r>
          </a:p>
          <a:p>
            <a:r>
              <a:rPr lang="en-US" sz="2400" dirty="0" smtClean="0"/>
              <a:t>The results are as shown before in graphs</a:t>
            </a:r>
          </a:p>
          <a:p>
            <a:r>
              <a:rPr lang="en-US" sz="2400" dirty="0" smtClean="0"/>
              <a:t>All the values of auction experiments are returned by the functions in the main file</a:t>
            </a:r>
          </a:p>
          <a:p>
            <a:endParaRPr lang="en-US" sz="2400" dirty="0" smtClean="0"/>
          </a:p>
          <a:p>
            <a:endParaRPr lang="en-IN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br>
              <a:rPr lang="en-US" dirty="0" smtClean="0"/>
            </a:br>
            <a:r>
              <a:rPr lang="en-US" sz="8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#1 Main file</a:t>
            </a:r>
            <a:endParaRPr lang="en-IN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740377" y="1986839"/>
          <a:ext cx="7662862" cy="4083050"/>
        </p:xfrm>
        <a:graphic>
          <a:graphicData uri="http://schemas.openxmlformats.org/presentationml/2006/ole">
            <p:oleObj spid="_x0000_s1026" name="Document" r:id="rId3" imgW="11796030" imgH="7660532" progId="Word.Documen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2247" y="6511159"/>
            <a:ext cx="5076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** double click on the above object  to check the whole code</a:t>
            </a:r>
            <a:endParaRPr lang="en-IN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br>
              <a:rPr lang="en-US" dirty="0" smtClean="0"/>
            </a:br>
            <a:r>
              <a:rPr lang="en-US" sz="8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#2 Simple Auction function</a:t>
            </a:r>
            <a:endParaRPr lang="en-IN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236483" y="2133600"/>
          <a:ext cx="8623737" cy="3994150"/>
        </p:xfrm>
        <a:graphic>
          <a:graphicData uri="http://schemas.openxmlformats.org/presentationml/2006/ole">
            <p:oleObj spid="_x0000_s2050" name="Document" r:id="rId3" imgW="11796030" imgH="8113949" progId="Word.Documen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2247" y="6511159"/>
            <a:ext cx="5076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** double click on the above object  to check the whole code</a:t>
            </a:r>
            <a:endParaRPr lang="en-IN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br>
              <a:rPr lang="en-US" dirty="0" smtClean="0"/>
            </a:br>
            <a:r>
              <a:rPr lang="en-US" sz="8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#3 Base Price Function</a:t>
            </a:r>
            <a:endParaRPr lang="en-IN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394138" y="2112963"/>
          <a:ext cx="8213834" cy="4240540"/>
        </p:xfrm>
        <a:graphic>
          <a:graphicData uri="http://schemas.openxmlformats.org/presentationml/2006/ole">
            <p:oleObj spid="_x0000_s3074" name="Document" r:id="rId3" imgW="11796030" imgH="8371732" progId="Word.Documen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2247" y="6511159"/>
            <a:ext cx="5076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** double click on the above object  to check the whole code</a:t>
            </a:r>
            <a:endParaRPr lang="en-IN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br>
              <a:rPr lang="en-US" dirty="0" smtClean="0"/>
            </a:br>
            <a:r>
              <a:rPr lang="en-US" sz="8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#4 Minimum Increment Function</a:t>
            </a:r>
            <a:endParaRPr lang="en-IN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362607" y="2112963"/>
          <a:ext cx="8544910" cy="4350899"/>
        </p:xfrm>
        <a:graphic>
          <a:graphicData uri="http://schemas.openxmlformats.org/presentationml/2006/ole">
            <p:oleObj spid="_x0000_s4098" name="Document" r:id="rId3" imgW="11796030" imgH="8371732" progId="Word.Documen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2247" y="6511159"/>
            <a:ext cx="5076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** double click on the above object  to check the whole code</a:t>
            </a:r>
            <a:endParaRPr lang="en-IN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091" y="1685773"/>
            <a:ext cx="7055380" cy="3509682"/>
          </a:xfrm>
        </p:spPr>
        <p:txBody>
          <a:bodyPr/>
          <a:lstStyle/>
          <a:p>
            <a:pPr algn="r"/>
            <a:r>
              <a:rPr lang="en-US" sz="6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#1</a:t>
            </a: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en-US" sz="6600" dirty="0" smtClean="0"/>
              <a:t>Simulation of auction markets</a:t>
            </a:r>
            <a:endParaRPr lang="en-US" sz="6600" dirty="0"/>
          </a:p>
        </p:txBody>
      </p:sp>
    </p:spTree>
    <p:extLst>
      <p:ext uri="{BB962C8B-B14F-4D97-AF65-F5344CB8AC3E}">
        <p14:creationId xmlns="" xmlns:p14="http://schemas.microsoft.com/office/powerpoint/2010/main" val="246404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br>
              <a:rPr lang="en-US" dirty="0" smtClean="0"/>
            </a:br>
            <a:r>
              <a:rPr lang="en-US" sz="8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#5 No. of Bidders Function</a:t>
            </a:r>
            <a:endParaRPr lang="en-IN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567559" y="2112964"/>
          <a:ext cx="8024647" cy="4319368"/>
        </p:xfrm>
        <a:graphic>
          <a:graphicData uri="http://schemas.openxmlformats.org/presentationml/2006/ole">
            <p:oleObj spid="_x0000_s5122" name="Document" r:id="rId3" imgW="11796030" imgH="8371732" progId="Word.Documen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2247" y="6511159"/>
            <a:ext cx="50764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** double click on the above object  to check the whole code</a:t>
            </a:r>
            <a:endParaRPr lang="en-IN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700" y="3153103"/>
            <a:ext cx="6711654" cy="3095303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Thank You!</a:t>
            </a:r>
            <a:endParaRPr lang="en-IN" sz="6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009" y="452718"/>
            <a:ext cx="7055380" cy="1400530"/>
          </a:xfrm>
        </p:spPr>
        <p:txBody>
          <a:bodyPr/>
          <a:lstStyle/>
          <a:p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Objectives</a:t>
            </a:r>
            <a:r>
              <a:rPr lang="en-US" sz="4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/>
            </a:r>
            <a:br>
              <a:rPr lang="en-US" sz="4400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708" y="1318634"/>
            <a:ext cx="7259981" cy="5165293"/>
          </a:xfrm>
        </p:spPr>
        <p:txBody>
          <a:bodyPr>
            <a:normAutofit/>
          </a:bodyPr>
          <a:lstStyle/>
          <a:p>
            <a:pPr marL="457200" indent="-457200" algn="just" fontAlgn="base">
              <a:buFont typeface="+mj-lt"/>
              <a:buAutoNum type="arabicPeriod"/>
            </a:pPr>
            <a:r>
              <a:rPr lang="en-US" sz="2400" dirty="0" smtClean="0"/>
              <a:t>To develop MATLAB codes for the experiment</a:t>
            </a:r>
            <a:endParaRPr lang="en-US" sz="2400" dirty="0"/>
          </a:p>
          <a:p>
            <a:pPr marL="457200" indent="-457200" algn="just" fontAlgn="base">
              <a:buFont typeface="+mj-lt"/>
              <a:buAutoNum type="arabicPeriod"/>
            </a:pPr>
            <a:r>
              <a:rPr lang="en-US" sz="2400" dirty="0"/>
              <a:t>To understand the phenomena of </a:t>
            </a:r>
            <a:r>
              <a:rPr lang="en-US" sz="2400" b="1" dirty="0"/>
              <a:t>winner's </a:t>
            </a:r>
            <a:r>
              <a:rPr lang="en-US" sz="2400" b="1" dirty="0" smtClean="0"/>
              <a:t>utility, </a:t>
            </a:r>
            <a:r>
              <a:rPr lang="en-US" sz="2400" b="1" dirty="0"/>
              <a:t>risk-reward dependence, and bidder competition</a:t>
            </a:r>
            <a:r>
              <a:rPr lang="en-US" sz="2400" dirty="0"/>
              <a:t>.'</a:t>
            </a:r>
          </a:p>
          <a:p>
            <a:pPr marL="457200" indent="-457200" algn="just" fontAlgn="base">
              <a:buFont typeface="+mj-lt"/>
              <a:buAutoNum type="arabicPeriod"/>
            </a:pPr>
            <a:r>
              <a:rPr lang="en-US" sz="2400" dirty="0" smtClean="0"/>
              <a:t>To </a:t>
            </a:r>
            <a:r>
              <a:rPr lang="en-US" sz="2400" dirty="0"/>
              <a:t>apply the simulation procedure to auctions and validate above phenomena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500064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Matlab code </a:t>
            </a:r>
            <a:r>
              <a:rPr lang="en-US" sz="3200" dirty="0" smtClean="0"/>
              <a:t>Snapshot #1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1895" b="35143"/>
          <a:stretch/>
        </p:blipFill>
        <p:spPr>
          <a:xfrm>
            <a:off x="90487" y="1457782"/>
            <a:ext cx="8901113" cy="5057318"/>
          </a:xfrm>
        </p:spPr>
      </p:pic>
      <p:sp>
        <p:nvSpPr>
          <p:cNvPr id="5" name="Rectangle 4"/>
          <p:cNvSpPr/>
          <p:nvPr/>
        </p:nvSpPr>
        <p:spPr>
          <a:xfrm>
            <a:off x="484710" y="2692400"/>
            <a:ext cx="3287190" cy="838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ine Callout 1 5"/>
          <p:cNvSpPr/>
          <p:nvPr/>
        </p:nvSpPr>
        <p:spPr>
          <a:xfrm>
            <a:off x="5029200" y="3812576"/>
            <a:ext cx="2705100" cy="774700"/>
          </a:xfrm>
          <a:prstGeom prst="borderCallout1">
            <a:avLst>
              <a:gd name="adj1" fmla="val 44980"/>
              <a:gd name="adj2" fmla="val -3167"/>
              <a:gd name="adj3" fmla="val 82992"/>
              <a:gd name="adj4" fmla="val -1701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Available choices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4710" y="3749076"/>
            <a:ext cx="4226990" cy="11785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ine Callout 1 7"/>
          <p:cNvSpPr/>
          <p:nvPr/>
        </p:nvSpPr>
        <p:spPr>
          <a:xfrm>
            <a:off x="4319046" y="2623362"/>
            <a:ext cx="2705100" cy="774700"/>
          </a:xfrm>
          <a:prstGeom prst="borderCallout1">
            <a:avLst>
              <a:gd name="adj1" fmla="val 44980"/>
              <a:gd name="adj2" fmla="val -3167"/>
              <a:gd name="adj3" fmla="val 82992"/>
              <a:gd name="adj4" fmla="val -1701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Inputs</a:t>
            </a: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686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Matlab code </a:t>
            </a:r>
            <a:r>
              <a:rPr lang="en-US" sz="3200" dirty="0" smtClean="0">
                <a:solidFill>
                  <a:schemeClr val="tx1"/>
                </a:solidFill>
              </a:rPr>
              <a:t>S</a:t>
            </a:r>
            <a:r>
              <a:rPr lang="en-US" sz="3200" dirty="0" smtClean="0"/>
              <a:t>napshot #2</a:t>
            </a:r>
            <a:endParaRPr lang="en-US" sz="3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1389" b="22049"/>
          <a:stretch/>
        </p:blipFill>
        <p:spPr>
          <a:xfrm>
            <a:off x="484710" y="1152983"/>
            <a:ext cx="8280400" cy="551451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14400" y="2489200"/>
            <a:ext cx="5168900" cy="482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ine Callout 1 10"/>
          <p:cNvSpPr/>
          <p:nvPr/>
        </p:nvSpPr>
        <p:spPr>
          <a:xfrm>
            <a:off x="5880100" y="2882900"/>
            <a:ext cx="2514600" cy="838200"/>
          </a:xfrm>
          <a:prstGeom prst="borderCallout1">
            <a:avLst>
              <a:gd name="adj1" fmla="val 52083"/>
              <a:gd name="adj2" fmla="val 758"/>
              <a:gd name="adj3" fmla="val -5682"/>
              <a:gd name="adj4" fmla="val -125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Choice to plot graph</a:t>
            </a: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64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974" y="503518"/>
            <a:ext cx="7055380" cy="1400530"/>
          </a:xfrm>
        </p:spPr>
        <p:txBody>
          <a:bodyPr/>
          <a:lstStyle/>
          <a:p>
            <a:r>
              <a:rPr lang="en-US" dirty="0" smtClean="0"/>
              <a:t>Auction Phenomenon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818" y="2052925"/>
            <a:ext cx="7331536" cy="4195481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smtClean="0"/>
              <a:t>#1 </a:t>
            </a:r>
          </a:p>
          <a:p>
            <a:pPr marL="0" indent="0" algn="r">
              <a:buNone/>
            </a:pPr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Winner’s Utility</a:t>
            </a:r>
          </a:p>
          <a:p>
            <a:pPr marL="0" indent="0" algn="r">
              <a:buNone/>
            </a:pPr>
            <a:r>
              <a:rPr lang="en-US" dirty="0"/>
              <a:t> </a:t>
            </a:r>
            <a:r>
              <a:rPr lang="en-US" dirty="0" smtClean="0"/>
              <a:t>	Winner pays less than expected from the auction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endParaRPr lang="en-US" sz="2200" dirty="0"/>
          </a:p>
        </p:txBody>
      </p:sp>
    </p:spTree>
    <p:extLst>
      <p:ext uri="{BB962C8B-B14F-4D97-AF65-F5344CB8AC3E}">
        <p14:creationId xmlns="" xmlns:p14="http://schemas.microsoft.com/office/powerpoint/2010/main" val="123137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#1</a:t>
            </a:r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Winner’s </a:t>
            </a:r>
            <a:r>
              <a:rPr lang="en-US" sz="4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Utility</a:t>
            </a:r>
            <a:br>
              <a:rPr lang="en-US" sz="4400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65" y="1229360"/>
            <a:ext cx="8729488" cy="5252720"/>
          </a:xfrm>
        </p:spPr>
      </p:pic>
      <p:sp>
        <p:nvSpPr>
          <p:cNvPr id="6" name="Oval 5"/>
          <p:cNvSpPr/>
          <p:nvPr/>
        </p:nvSpPr>
        <p:spPr>
          <a:xfrm>
            <a:off x="370114" y="4299857"/>
            <a:ext cx="2634343" cy="37011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ular Callout 6"/>
          <p:cNvSpPr/>
          <p:nvPr/>
        </p:nvSpPr>
        <p:spPr>
          <a:xfrm>
            <a:off x="2870200" y="3086100"/>
            <a:ext cx="2628900" cy="1213757"/>
          </a:xfrm>
          <a:prstGeom prst="wedgeRect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Agent 8 wins at          </a:t>
            </a:r>
            <a:r>
              <a:rPr lang="en-US" dirty="0" err="1" smtClean="0">
                <a:solidFill>
                  <a:schemeClr val="accent2"/>
                </a:solidFill>
              </a:rPr>
              <a:t>Rs</a:t>
            </a:r>
            <a:r>
              <a:rPr lang="en-US" dirty="0" smtClean="0">
                <a:solidFill>
                  <a:schemeClr val="accent2"/>
                </a:solidFill>
              </a:rPr>
              <a:t>. 1547</a:t>
            </a: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683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#1</a:t>
            </a:r>
            <a:r>
              <a:rPr lang="en-US" sz="4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Winner’s Utility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905" y="1686560"/>
            <a:ext cx="5925185" cy="4443889"/>
          </a:xfrm>
        </p:spPr>
      </p:pic>
    </p:spTree>
    <p:extLst>
      <p:ext uri="{BB962C8B-B14F-4D97-AF65-F5344CB8AC3E}">
        <p14:creationId xmlns="" xmlns:p14="http://schemas.microsoft.com/office/powerpoint/2010/main" val="166477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Auction Phenomenon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en-US" sz="4000" dirty="0"/>
              <a:t>#2</a:t>
            </a:r>
          </a:p>
          <a:p>
            <a:pPr marL="0" indent="0" algn="r">
              <a:buNone/>
            </a:pPr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Risk reward Dependence</a:t>
            </a:r>
          </a:p>
          <a:p>
            <a:pPr marL="0" indent="0">
              <a:buNone/>
            </a:pPr>
            <a:r>
              <a:rPr lang="en-US" dirty="0" smtClean="0"/>
              <a:t>Increasing </a:t>
            </a:r>
            <a:r>
              <a:rPr lang="en-US" dirty="0"/>
              <a:t>risk delivers higher rewards, but only up to a  certain </a:t>
            </a:r>
            <a:r>
              <a:rPr lang="en-US" dirty="0" smtClean="0"/>
              <a:t>point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8687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 Gree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139</TotalTime>
  <Words>311</Words>
  <Application>Microsoft Office PowerPoint</Application>
  <PresentationFormat>On-screen Show (4:3)</PresentationFormat>
  <Paragraphs>59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Ion</vt:lpstr>
      <vt:lpstr>Microsoft Office Word 97 - 2003 Document</vt:lpstr>
      <vt:lpstr>Document</vt:lpstr>
      <vt:lpstr>Virtual Laboratory for Simulation and Gaming</vt:lpstr>
      <vt:lpstr>#1 Simulation of auction markets</vt:lpstr>
      <vt:lpstr>Objectives </vt:lpstr>
      <vt:lpstr>Matlab code Snapshot #1</vt:lpstr>
      <vt:lpstr>Matlab code Snapshot #2</vt:lpstr>
      <vt:lpstr>Auction Phenomenon </vt:lpstr>
      <vt:lpstr>#1 Winner’s Utility </vt:lpstr>
      <vt:lpstr>#1 Winner’s Utility</vt:lpstr>
      <vt:lpstr>Auction Phenomenon</vt:lpstr>
      <vt:lpstr>#2 Risk reward Dependence </vt:lpstr>
      <vt:lpstr>#2 Risk reward Dependence </vt:lpstr>
      <vt:lpstr>Auction Phenomenon</vt:lpstr>
      <vt:lpstr>#3 Bid competition </vt:lpstr>
      <vt:lpstr>Matlab code Explanation</vt:lpstr>
      <vt:lpstr>Matlab code Explanation (contd.)</vt:lpstr>
      <vt:lpstr>Appendix   #1 Main file</vt:lpstr>
      <vt:lpstr>Appendix   #2 Simple Auction function</vt:lpstr>
      <vt:lpstr>Appendix   #3 Base Price Function</vt:lpstr>
      <vt:lpstr>Appendix   #4 Minimum Increment Function</vt:lpstr>
      <vt:lpstr>Appendix   #5 No. of Bidders Function</vt:lpstr>
      <vt:lpstr>Slide 21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 Laboratory for Simulation and Gaming</dc:title>
  <dc:creator>Saurabh</dc:creator>
  <cp:lastModifiedBy>DEVD</cp:lastModifiedBy>
  <cp:revision>5</cp:revision>
  <dcterms:created xsi:type="dcterms:W3CDTF">2012-11-14T07:01:17Z</dcterms:created>
  <dcterms:modified xsi:type="dcterms:W3CDTF">2012-12-03T04:25:47Z</dcterms:modified>
</cp:coreProperties>
</file>