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68" r:id="rId3"/>
    <p:sldMasterId id="2147483780" r:id="rId4"/>
    <p:sldMasterId id="2147483792" r:id="rId5"/>
    <p:sldMasterId id="2147483804" r:id="rId6"/>
  </p:sldMasterIdLst>
  <p:notesMasterIdLst>
    <p:notesMasterId r:id="rId17"/>
  </p:notesMasterIdLst>
  <p:sldIdLst>
    <p:sldId id="497" r:id="rId7"/>
    <p:sldId id="505" r:id="rId8"/>
    <p:sldId id="506" r:id="rId9"/>
    <p:sldId id="507" r:id="rId10"/>
    <p:sldId id="508" r:id="rId11"/>
    <p:sldId id="509" r:id="rId12"/>
    <p:sldId id="510" r:id="rId13"/>
    <p:sldId id="511" r:id="rId14"/>
    <p:sldId id="512" r:id="rId15"/>
    <p:sldId id="51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0FA3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26" autoAdjust="0"/>
    <p:restoredTop sz="88305" autoAdjust="0"/>
  </p:normalViewPr>
  <p:slideViewPr>
    <p:cSldViewPr>
      <p:cViewPr>
        <p:scale>
          <a:sx n="78" d="100"/>
          <a:sy n="78" d="100"/>
        </p:scale>
        <p:origin x="-2862" y="-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0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1507F-4296-45A0-B13B-519B3C6B987A}" type="datetimeFigureOut">
              <a:rPr lang="en-IN" smtClean="0"/>
              <a:pPr/>
              <a:t>7/1/2013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B9344-1569-41E0-9072-11CF2D51C27A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872716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6D057B-CDE9-46F3-A823-B84DC53468E9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34191-8915-4C20-BF4F-9E3E279A97AE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ADC4-E2FE-4A7F-8301-749EF334EE56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ED58-36D5-45B5-8A75-BBDA6B69CE6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EC8A-354E-4AB4-901C-CC889BBE7E38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0F37-8EF6-41EF-B269-EB115AF1DEA5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E008-D7A1-4D15-88C4-84C8BB3DBA3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34191-8915-4C20-BF4F-9E3E279A97AE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ADC4-E2FE-4A7F-8301-749EF334EE56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254D8-A7C6-40E0-9F97-38AA816DAFC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D6783-C232-4592-81FD-AEB82D859EEB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4781E-0867-496A-BB0D-64119B32116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1276E-182F-44FD-86E2-238CE114600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B54D6-5C64-4AF7-8DD5-56672A3091F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727B7-7CE9-418C-ACA9-22158B59344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D4D64-62E6-454F-A408-E89DA2F4F0D7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1434-995F-4E9D-BD67-3F0DF89D170B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28E30-55C0-465E-8CD3-65DFA660B5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AFBC0-E706-420C-A344-ED5E7CF3BA5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8CC2-4D62-4F2D-9D52-93E3BDEFE08F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D02FF-B791-4C7B-9773-3BD05132606B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B431-59B6-45FB-8BDC-E924BA4EBF5D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24FE3-4621-4BB0-A39A-F4EE7929BDB0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254D8-A7C6-40E0-9F97-38AA816DAFC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D6783-C232-4592-81FD-AEB82D859EEB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0B715-E635-4FF2-92A1-5BEDF1D2313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54635-215C-4486-803C-7AE55FF569F4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ED58-36D5-45B5-8A75-BBDA6B69CE67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EC8A-354E-4AB4-901C-CC889BBE7E38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0F37-8EF6-41EF-B269-EB115AF1DEA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E008-D7A1-4D15-88C4-84C8BB3DBA35}" type="slidenum">
              <a:rPr lang="fr-C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4781E-0867-496A-BB0D-64119B3211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1276E-182F-44FD-86E2-238CE114600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094F4-3EB4-4AC5-8F40-41D399B8B02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1B28-37D8-4FF3-AA5D-3655148AB8D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0EF9C-B2DD-4D69-B051-9CB039F5B81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ED950-3522-45D5-9C03-4BA9763F95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092E-4A55-448F-B4F3-FA6B326220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00518-BA1F-43F9-BDB1-DE175834928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82909-F1D4-4596-B120-46669E5962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0A99-F061-4CAF-82EB-11B5167691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9956D-4150-4323-A702-535059F92F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FFD2-D0D4-41FE-AFD6-1180C3A9BB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D456-91EF-4F16-B50E-A9E1B1BFB8A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F845-502F-4602-9C97-316224038D5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B54D6-5C64-4AF7-8DD5-56672A3091F2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727B7-7CE9-418C-ACA9-22158B59344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5A8B-FD50-4223-9C5F-0ABB0598CD0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51924-05FF-43F9-B5BD-447AC57A73F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3221D-5A4D-429E-A5FB-3459096989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65F11-5A49-476B-BBC4-FBC461C0DC7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62C1-E882-4702-B0AF-116FC06A05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87D4-5A66-4912-BFB0-745ED9713A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D662B-D3CD-4903-A68E-81C96D9FF7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C50C-08D4-43C9-9625-3E7866D3742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762A-DBB9-46CA-9521-ABA591DDDCC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08C10-02E8-4FDB-86D2-B788527DE0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D4D64-62E6-454F-A408-E89DA2F4F0D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1434-995F-4E9D-BD67-3F0DF89D170B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094F4-3EB4-4AC5-8F40-41D399B8B02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1B28-37D8-4FF3-AA5D-3655148AB8D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0EF9C-B2DD-4D69-B051-9CB039F5B81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ED950-3522-45D5-9C03-4BA9763F95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092E-4A55-448F-B4F3-FA6B326220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00518-BA1F-43F9-BDB1-DE175834928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82909-F1D4-4596-B120-46669E5962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0A99-F061-4CAF-82EB-11B51676912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28E30-55C0-465E-8CD3-65DFA660B55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AFBC0-E706-420C-A344-ED5E7CF3BA5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9956D-4150-4323-A702-535059F92F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FFD2-D0D4-41FE-AFD6-1180C3A9BB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D456-91EF-4F16-B50E-A9E1B1BFB8A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F845-502F-4602-9C97-316224038D5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5A8B-FD50-4223-9C5F-0ABB0598CD0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51924-05FF-43F9-B5BD-447AC57A73F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3221D-5A4D-429E-A5FB-3459096989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65F11-5A49-476B-BBC4-FBC461C0DC7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62C1-E882-4702-B0AF-116FC06A05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87D4-5A66-4912-BFB0-745ED9713A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D662B-D3CD-4903-A68E-81C96D9FF7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C50C-08D4-43C9-9625-3E7866D3742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762A-DBB9-46CA-9521-ABA591DDDCC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08C10-02E8-4FDB-86D2-B788527DE0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8CC2-4D62-4F2D-9D52-93E3BDEFE08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D02FF-B791-4C7B-9773-3BD05132606B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B431-59B6-45FB-8BDC-E924BA4EBF5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24FE3-4621-4BB0-A39A-F4EE7929BDB0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fr-CA" noProof="0" dirty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0B715-E635-4FF2-92A1-5BEDF1D2313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54635-215C-4486-803C-7AE55FF569F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31A113-5E7F-46E6-9D29-072BCC00F88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01/07/2013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E04054-F65B-4584-B2C2-0AE37E547D96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C6E1B2-0C43-4AF5-8DD7-88768A227D1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01F4CF-9221-45B8-A00F-C03DA916E8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I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I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C6E1B2-0C43-4AF5-8DD7-88768A227D1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01F4CF-9221-45B8-A00F-C03DA916E8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lowchart: Process 57"/>
          <p:cNvSpPr/>
          <p:nvPr/>
        </p:nvSpPr>
        <p:spPr>
          <a:xfrm>
            <a:off x="34290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sum=sum+ profit</a:t>
            </a:r>
          </a:p>
        </p:txBody>
      </p:sp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lowchart: Terminator 3"/>
          <p:cNvSpPr/>
          <p:nvPr/>
        </p:nvSpPr>
        <p:spPr>
          <a:xfrm>
            <a:off x="3657600" y="76200"/>
            <a:ext cx="1066800" cy="228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START</a:t>
            </a:r>
          </a:p>
        </p:txBody>
      </p:sp>
      <p:sp>
        <p:nvSpPr>
          <p:cNvPr id="6" name="Parallelogram 5"/>
          <p:cNvSpPr/>
          <p:nvPr/>
        </p:nvSpPr>
        <p:spPr>
          <a:xfrm>
            <a:off x="2971800" y="533400"/>
            <a:ext cx="25146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000000"/>
                </a:solidFill>
              </a:rPr>
              <a:t>Input pc, </a:t>
            </a:r>
            <a:r>
              <a:rPr lang="en-US" sz="1200" dirty="0" err="1">
                <a:solidFill>
                  <a:srgbClr val="000000"/>
                </a:solidFill>
              </a:rPr>
              <a:t>sp</a:t>
            </a:r>
            <a:r>
              <a:rPr lang="en-US" sz="1200" dirty="0">
                <a:solidFill>
                  <a:srgbClr val="000000"/>
                </a:solidFill>
              </a:rPr>
              <a:t>, </a:t>
            </a:r>
            <a:r>
              <a:rPr lang="en-US" sz="1200" dirty="0" err="1">
                <a:solidFill>
                  <a:srgbClr val="000000"/>
                </a:solidFill>
              </a:rPr>
              <a:t>sv</a:t>
            </a:r>
            <a:r>
              <a:rPr lang="en-US" sz="1200" dirty="0">
                <a:solidFill>
                  <a:srgbClr val="000000"/>
                </a:solidFill>
              </a:rPr>
              <a:t>, </a:t>
            </a:r>
            <a:r>
              <a:rPr lang="en-US" sz="1200" dirty="0" err="1">
                <a:solidFill>
                  <a:srgbClr val="000000"/>
                </a:solidFill>
              </a:rPr>
              <a:t>sc</a:t>
            </a:r>
            <a:r>
              <a:rPr lang="en-US" sz="1200" dirty="0">
                <a:solidFill>
                  <a:srgbClr val="000000"/>
                </a:solidFill>
              </a:rPr>
              <a:t>, </a:t>
            </a:r>
            <a:r>
              <a:rPr lang="en-US" sz="1200" dirty="0" err="1">
                <a:solidFill>
                  <a:srgbClr val="000000"/>
                </a:solidFill>
              </a:rPr>
              <a:t>m_d</a:t>
            </a:r>
            <a:r>
              <a:rPr lang="en-US" sz="1200" dirty="0">
                <a:solidFill>
                  <a:srgbClr val="000000"/>
                </a:solidFill>
              </a:rPr>
              <a:t>, </a:t>
            </a:r>
            <a:r>
              <a:rPr lang="en-US" sz="1200" dirty="0" err="1">
                <a:solidFill>
                  <a:srgbClr val="000000"/>
                </a:solidFill>
              </a:rPr>
              <a:t>sd_d</a:t>
            </a:r>
            <a:r>
              <a:rPr lang="en-US" sz="1200" dirty="0">
                <a:solidFill>
                  <a:srgbClr val="000000"/>
                </a:solidFill>
              </a:rPr>
              <a:t>, r, iv</a:t>
            </a:r>
          </a:p>
        </p:txBody>
      </p:sp>
      <p:sp>
        <p:nvSpPr>
          <p:cNvPr id="8" name="Flowchart: Process 7"/>
          <p:cNvSpPr/>
          <p:nvPr/>
        </p:nvSpPr>
        <p:spPr>
          <a:xfrm>
            <a:off x="31242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Generate a random demand z=mean + sd * normrand()</a:t>
            </a:r>
          </a:p>
        </p:txBody>
      </p:sp>
      <p:sp>
        <p:nvSpPr>
          <p:cNvPr id="10" name="Flowchart: Decision 9"/>
          <p:cNvSpPr/>
          <p:nvPr/>
        </p:nvSpPr>
        <p:spPr>
          <a:xfrm>
            <a:off x="32766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Is z &lt; q(u) ?</a:t>
            </a:r>
          </a:p>
        </p:txBody>
      </p:sp>
      <p:sp>
        <p:nvSpPr>
          <p:cNvPr id="11" name="Flowchart: Process 10"/>
          <p:cNvSpPr/>
          <p:nvPr/>
        </p:nvSpPr>
        <p:spPr>
          <a:xfrm>
            <a:off x="3124200" y="1143000"/>
            <a:ext cx="2286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Initial quantity q(0</a:t>
            </a:r>
            <a:r>
              <a:rPr lang="en-US" sz="1200" dirty="0" smtClean="0"/>
              <a:t>)=</a:t>
            </a:r>
            <a:r>
              <a:rPr lang="en-US" sz="1200" dirty="0" err="1" smtClean="0"/>
              <a:t>m_d</a:t>
            </a:r>
            <a:r>
              <a:rPr lang="en-US" sz="1200" dirty="0" smtClean="0"/>
              <a:t> </a:t>
            </a:r>
            <a:r>
              <a:rPr lang="en-US" sz="1200" dirty="0"/>
              <a:t>– </a:t>
            </a:r>
            <a:r>
              <a:rPr lang="en-US" sz="1200" dirty="0" smtClean="0"/>
              <a:t>3*</a:t>
            </a:r>
            <a:r>
              <a:rPr lang="en-US" sz="1200" dirty="0" err="1" smtClean="0"/>
              <a:t>sd_d</a:t>
            </a:r>
            <a:r>
              <a:rPr lang="en-US" sz="1200" dirty="0" smtClean="0"/>
              <a:t>  </a:t>
            </a:r>
            <a:r>
              <a:rPr lang="en-US" sz="1200" dirty="0"/>
              <a:t>and maxprofit=0,j=0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41910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16" name="Down Arrow 15"/>
          <p:cNvSpPr/>
          <p:nvPr/>
        </p:nvSpPr>
        <p:spPr>
          <a:xfrm>
            <a:off x="4191000" y="990600"/>
            <a:ext cx="46038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17" name="Down Arrow 16"/>
          <p:cNvSpPr/>
          <p:nvPr/>
        </p:nvSpPr>
        <p:spPr>
          <a:xfrm>
            <a:off x="4191000" y="3048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1910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20" name="Flowchart: Process 19"/>
          <p:cNvSpPr/>
          <p:nvPr/>
        </p:nvSpPr>
        <p:spPr>
          <a:xfrm>
            <a:off x="762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l-PL" sz="1200">
                <a:solidFill>
                  <a:srgbClr val="000000"/>
                </a:solidFill>
              </a:rPr>
              <a:t>profit = (p * z) + (</a:t>
            </a:r>
            <a:r>
              <a:rPr lang="en-US" sz="1200">
                <a:solidFill>
                  <a:srgbClr val="000000"/>
                </a:solidFill>
              </a:rPr>
              <a:t>g</a:t>
            </a:r>
            <a:r>
              <a:rPr lang="pl-PL" sz="1200">
                <a:solidFill>
                  <a:srgbClr val="000000"/>
                </a:solidFill>
              </a:rPr>
              <a:t> * (q(u) - z)) - (</a:t>
            </a:r>
            <a:r>
              <a:rPr lang="en-US" sz="1200">
                <a:solidFill>
                  <a:srgbClr val="000000"/>
                </a:solidFill>
              </a:rPr>
              <a:t>v</a:t>
            </a:r>
            <a:r>
              <a:rPr lang="pl-PL" sz="1200">
                <a:solidFill>
                  <a:srgbClr val="000000"/>
                </a:solidFill>
              </a:rPr>
              <a:t> * q(u))</a:t>
            </a:r>
            <a:endParaRPr lang="en-US" sz="1200">
              <a:solidFill>
                <a:srgbClr val="000000"/>
              </a:solidFill>
            </a:endParaRPr>
          </a:p>
        </p:txBody>
      </p:sp>
      <p:pic>
        <p:nvPicPr>
          <p:cNvPr id="235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Elbow Connector 33"/>
          <p:cNvCxnSpPr/>
          <p:nvPr/>
        </p:nvCxnSpPr>
        <p:spPr>
          <a:xfrm>
            <a:off x="19812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ent-Up Arrow 20"/>
          <p:cNvSpPr>
            <a:spLocks noChangeArrowheads="1"/>
          </p:cNvSpPr>
          <p:nvPr/>
        </p:nvSpPr>
        <p:spPr bwMode="auto">
          <a:xfrm rot="10800000">
            <a:off x="1981200" y="3505200"/>
            <a:ext cx="1295400" cy="152400"/>
          </a:xfrm>
          <a:custGeom>
            <a:avLst/>
            <a:gdLst>
              <a:gd name="T0" fmla="*/ 1257300 w 1295400"/>
              <a:gd name="T1" fmla="*/ 0 h 152400"/>
              <a:gd name="T2" fmla="*/ 1219200 w 1295400"/>
              <a:gd name="T3" fmla="*/ 38100 h 152400"/>
              <a:gd name="T4" fmla="*/ 0 w 1295400"/>
              <a:gd name="T5" fmla="*/ 133350 h 152400"/>
              <a:gd name="T6" fmla="*/ 638175 w 1295400"/>
              <a:gd name="T7" fmla="*/ 152400 h 152400"/>
              <a:gd name="T8" fmla="*/ 1276350 w 1295400"/>
              <a:gd name="T9" fmla="*/ 95250 h 152400"/>
              <a:gd name="T10" fmla="*/ 1295400 w 1295400"/>
              <a:gd name="T11" fmla="*/ 38100 h 1524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1295400"/>
              <a:gd name="T19" fmla="*/ 114300 h 152400"/>
              <a:gd name="T20" fmla="*/ 1276350 w 1295400"/>
              <a:gd name="T21" fmla="*/ 152400 h 152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5400" h="152400">
                <a:moveTo>
                  <a:pt x="0" y="114300"/>
                </a:moveTo>
                <a:lnTo>
                  <a:pt x="1238250" y="114300"/>
                </a:lnTo>
                <a:lnTo>
                  <a:pt x="1238250" y="38100"/>
                </a:lnTo>
                <a:lnTo>
                  <a:pt x="1219200" y="38100"/>
                </a:lnTo>
                <a:lnTo>
                  <a:pt x="1257300" y="0"/>
                </a:lnTo>
                <a:lnTo>
                  <a:pt x="1295400" y="38100"/>
                </a:lnTo>
                <a:lnTo>
                  <a:pt x="1276350" y="38100"/>
                </a:lnTo>
                <a:lnTo>
                  <a:pt x="1276350" y="152400"/>
                </a:lnTo>
                <a:lnTo>
                  <a:pt x="0" y="152400"/>
                </a:lnTo>
                <a:close/>
              </a:path>
            </a:pathLst>
          </a:cu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5" name="Flowchart: Process 24"/>
          <p:cNvSpPr/>
          <p:nvPr/>
        </p:nvSpPr>
        <p:spPr>
          <a:xfrm>
            <a:off x="51816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l-PL" sz="1200">
                <a:solidFill>
                  <a:srgbClr val="000000"/>
                </a:solidFill>
              </a:rPr>
              <a:t>profit = (p * q(u)) - (</a:t>
            </a:r>
            <a:r>
              <a:rPr lang="en-US" sz="1200">
                <a:solidFill>
                  <a:srgbClr val="000000"/>
                </a:solidFill>
              </a:rPr>
              <a:t>v</a:t>
            </a:r>
            <a:r>
              <a:rPr lang="pl-PL" sz="1200">
                <a:solidFill>
                  <a:srgbClr val="000000"/>
                </a:solidFill>
              </a:rPr>
              <a:t> * q(u)) - </a:t>
            </a:r>
            <a:r>
              <a:rPr lang="en-US" sz="1200">
                <a:solidFill>
                  <a:srgbClr val="000000"/>
                </a:solidFill>
              </a:rPr>
              <a:t>B</a:t>
            </a:r>
            <a:r>
              <a:rPr lang="pl-PL" sz="1200">
                <a:solidFill>
                  <a:srgbClr val="000000"/>
                </a:solidFill>
              </a:rPr>
              <a:t> * (z - q(u))</a:t>
            </a: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4" name="Flowchart: Decision 53"/>
          <p:cNvSpPr/>
          <p:nvPr/>
        </p:nvSpPr>
        <p:spPr>
          <a:xfrm>
            <a:off x="5867400" y="2667000"/>
            <a:ext cx="2895600" cy="6858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Is (q(j)&lt;=mean+3*</a:t>
            </a:r>
            <a:r>
              <a:rPr lang="en-US" sz="1200" dirty="0" err="1"/>
              <a:t>sd</a:t>
            </a:r>
            <a:r>
              <a:rPr lang="en-US" sz="1200" dirty="0"/>
              <a:t>) ?</a:t>
            </a:r>
          </a:p>
        </p:txBody>
      </p:sp>
      <p:sp>
        <p:nvSpPr>
          <p:cNvPr id="53" name="Down Arrow 52"/>
          <p:cNvSpPr/>
          <p:nvPr/>
        </p:nvSpPr>
        <p:spPr>
          <a:xfrm>
            <a:off x="42672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60" name="Flowchart: Process 59"/>
          <p:cNvSpPr/>
          <p:nvPr/>
        </p:nvSpPr>
        <p:spPr>
          <a:xfrm>
            <a:off x="37338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u= u+1</a:t>
            </a:r>
          </a:p>
        </p:txBody>
      </p:sp>
      <p:cxnSp>
        <p:nvCxnSpPr>
          <p:cNvPr id="80" name="Straight Connector 79"/>
          <p:cNvCxnSpPr/>
          <p:nvPr/>
        </p:nvCxnSpPr>
        <p:spPr>
          <a:xfrm rot="10800000" flipV="1">
            <a:off x="228600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0" flipH="1" flipV="1">
            <a:off x="-1408112" y="4000500"/>
            <a:ext cx="3275012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2286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rallelogram 92"/>
          <p:cNvSpPr/>
          <p:nvPr/>
        </p:nvSpPr>
        <p:spPr>
          <a:xfrm>
            <a:off x="457200" y="6248400"/>
            <a:ext cx="25908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Display the maximum profit and corresponding quantity</a:t>
            </a:r>
          </a:p>
        </p:txBody>
      </p:sp>
      <p:sp>
        <p:nvSpPr>
          <p:cNvPr id="94" name="Down Arrow 93"/>
          <p:cNvSpPr/>
          <p:nvPr/>
        </p:nvSpPr>
        <p:spPr>
          <a:xfrm flipH="1">
            <a:off x="1935163" y="5867400"/>
            <a:ext cx="46037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95" name="Flowchart: Process 94"/>
          <p:cNvSpPr/>
          <p:nvPr/>
        </p:nvSpPr>
        <p:spPr>
          <a:xfrm>
            <a:off x="3276600" y="6096000"/>
            <a:ext cx="2286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Store the trial results. Find the average of quantities and profits of different trials</a:t>
            </a:r>
          </a:p>
        </p:txBody>
      </p:sp>
      <p:sp>
        <p:nvSpPr>
          <p:cNvPr id="98" name="Flowchart: Terminator 97"/>
          <p:cNvSpPr/>
          <p:nvPr/>
        </p:nvSpPr>
        <p:spPr>
          <a:xfrm>
            <a:off x="7848600" y="6248400"/>
            <a:ext cx="914400" cy="3048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STOP</a:t>
            </a:r>
          </a:p>
        </p:txBody>
      </p:sp>
      <p:sp>
        <p:nvSpPr>
          <p:cNvPr id="97" name="Right Arrow 96"/>
          <p:cNvSpPr/>
          <p:nvPr/>
        </p:nvSpPr>
        <p:spPr>
          <a:xfrm>
            <a:off x="7543800" y="6477000"/>
            <a:ext cx="30480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581" name="TextBox 98"/>
          <p:cNvSpPr txBox="1">
            <a:spLocks noChangeArrowheads="1"/>
          </p:cNvSpPr>
          <p:nvPr/>
        </p:nvSpPr>
        <p:spPr bwMode="auto">
          <a:xfrm>
            <a:off x="2590800" y="537845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Yes</a:t>
            </a:r>
          </a:p>
        </p:txBody>
      </p:sp>
      <p:sp>
        <p:nvSpPr>
          <p:cNvPr id="23582" name="TextBox 100"/>
          <p:cNvSpPr txBox="1">
            <a:spLocks noChangeArrowheads="1"/>
          </p:cNvSpPr>
          <p:nvPr/>
        </p:nvSpPr>
        <p:spPr bwMode="auto">
          <a:xfrm>
            <a:off x="2438400" y="3276600"/>
            <a:ext cx="457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Yes</a:t>
            </a:r>
          </a:p>
        </p:txBody>
      </p:sp>
      <p:sp>
        <p:nvSpPr>
          <p:cNvPr id="23583" name="TextBox 101"/>
          <p:cNvSpPr txBox="1">
            <a:spLocks noChangeArrowheads="1"/>
          </p:cNvSpPr>
          <p:nvPr/>
        </p:nvSpPr>
        <p:spPr bwMode="auto">
          <a:xfrm>
            <a:off x="5562600" y="3276600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No</a:t>
            </a:r>
          </a:p>
        </p:txBody>
      </p:sp>
      <p:sp>
        <p:nvSpPr>
          <p:cNvPr id="23584" name="TextBox 102"/>
          <p:cNvSpPr txBox="1">
            <a:spLocks noChangeArrowheads="1"/>
          </p:cNvSpPr>
          <p:nvPr/>
        </p:nvSpPr>
        <p:spPr bwMode="auto">
          <a:xfrm>
            <a:off x="5562600" y="5376863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No</a:t>
            </a:r>
          </a:p>
        </p:txBody>
      </p:sp>
      <p:sp>
        <p:nvSpPr>
          <p:cNvPr id="46" name="Flowchart: Decision 45"/>
          <p:cNvSpPr/>
          <p:nvPr/>
        </p:nvSpPr>
        <p:spPr>
          <a:xfrm>
            <a:off x="3276600" y="5410200"/>
            <a:ext cx="19812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Is u &lt;=runs ?</a:t>
            </a:r>
          </a:p>
        </p:txBody>
      </p:sp>
      <p:sp>
        <p:nvSpPr>
          <p:cNvPr id="47" name="Down Arrow 46"/>
          <p:cNvSpPr/>
          <p:nvPr/>
        </p:nvSpPr>
        <p:spPr>
          <a:xfrm>
            <a:off x="4343400" y="4876800"/>
            <a:ext cx="46038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76" name="Down Arrow 75"/>
          <p:cNvSpPr/>
          <p:nvPr/>
        </p:nvSpPr>
        <p:spPr>
          <a:xfrm>
            <a:off x="4373563" y="5257800"/>
            <a:ext cx="46037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51" name="Flowchart: Process 50"/>
          <p:cNvSpPr/>
          <p:nvPr/>
        </p:nvSpPr>
        <p:spPr>
          <a:xfrm>
            <a:off x="56388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 Average profit(j)=sum/runs</a:t>
            </a:r>
          </a:p>
        </p:txBody>
      </p:sp>
      <p:cxnSp>
        <p:nvCxnSpPr>
          <p:cNvPr id="72" name="Straight Connector 71"/>
          <p:cNvCxnSpPr/>
          <p:nvPr/>
        </p:nvCxnSpPr>
        <p:spPr>
          <a:xfrm rot="10800000" flipV="1">
            <a:off x="51816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 flipH="1" flipV="1">
            <a:off x="6172201" y="5334000"/>
            <a:ext cx="4572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Process 12"/>
          <p:cNvSpPr/>
          <p:nvPr/>
        </p:nvSpPr>
        <p:spPr>
          <a:xfrm>
            <a:off x="3810000" y="2057400"/>
            <a:ext cx="8382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u=1</a:t>
            </a:r>
          </a:p>
        </p:txBody>
      </p:sp>
      <p:sp>
        <p:nvSpPr>
          <p:cNvPr id="15" name="Down Arrow 14"/>
          <p:cNvSpPr/>
          <p:nvPr/>
        </p:nvSpPr>
        <p:spPr>
          <a:xfrm flipH="1">
            <a:off x="4191000" y="1828800"/>
            <a:ext cx="46038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78" name="Flowchart: Process 77"/>
          <p:cNvSpPr/>
          <p:nvPr/>
        </p:nvSpPr>
        <p:spPr>
          <a:xfrm>
            <a:off x="3276600" y="1676400"/>
            <a:ext cx="19050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Take q(j),sum=0</a:t>
            </a:r>
          </a:p>
        </p:txBody>
      </p:sp>
      <p:sp>
        <p:nvSpPr>
          <p:cNvPr id="79" name="Flowchart: Process 78"/>
          <p:cNvSpPr/>
          <p:nvPr/>
        </p:nvSpPr>
        <p:spPr>
          <a:xfrm>
            <a:off x="7239000" y="4114800"/>
            <a:ext cx="13716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j= j +1, q(j)=       q(j-1)+increment value</a:t>
            </a:r>
          </a:p>
        </p:txBody>
      </p:sp>
      <p:cxnSp>
        <p:nvCxnSpPr>
          <p:cNvPr id="81" name="Straight Arrow Connector 80"/>
          <p:cNvCxnSpPr/>
          <p:nvPr/>
        </p:nvCxnSpPr>
        <p:spPr>
          <a:xfrm rot="5400000" flipH="1" flipV="1">
            <a:off x="8115301" y="4762500"/>
            <a:ext cx="2286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Down Arrow 90"/>
          <p:cNvSpPr/>
          <p:nvPr/>
        </p:nvSpPr>
        <p:spPr>
          <a:xfrm flipH="1">
            <a:off x="4221163" y="1524000"/>
            <a:ext cx="46037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cxnSp>
        <p:nvCxnSpPr>
          <p:cNvPr id="106" name="Straight Connector 105"/>
          <p:cNvCxnSpPr>
            <a:stCxn id="54" idx="0"/>
          </p:cNvCxnSpPr>
          <p:nvPr/>
        </p:nvCxnSpPr>
        <p:spPr>
          <a:xfrm rot="5400000" flipH="1" flipV="1">
            <a:off x="6781800" y="2133600"/>
            <a:ext cx="106680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rot="10800000">
            <a:off x="4244976" y="1598614"/>
            <a:ext cx="3070224" cy="1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99" name="TextBox 118"/>
          <p:cNvSpPr txBox="1">
            <a:spLocks noChangeArrowheads="1"/>
          </p:cNvSpPr>
          <p:nvPr/>
        </p:nvSpPr>
        <p:spPr bwMode="auto">
          <a:xfrm>
            <a:off x="7315200" y="2133600"/>
            <a:ext cx="457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latin typeface="Calibri" pitchFamily="34" charset="0"/>
              </a:rPr>
              <a:t>Yes</a:t>
            </a:r>
          </a:p>
        </p:txBody>
      </p:sp>
      <p:cxnSp>
        <p:nvCxnSpPr>
          <p:cNvPr id="123" name="Straight Connector 122"/>
          <p:cNvCxnSpPr/>
          <p:nvPr/>
        </p:nvCxnSpPr>
        <p:spPr>
          <a:xfrm>
            <a:off x="7543800" y="4875213"/>
            <a:ext cx="6858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rot="5400000" flipH="1" flipV="1">
            <a:off x="7808913" y="3771900"/>
            <a:ext cx="687388" cy="15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rot="10800000">
            <a:off x="7620000" y="34290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 flipH="1" flipV="1">
            <a:off x="7543801" y="3352800"/>
            <a:ext cx="1524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stCxn id="54" idx="3"/>
          </p:cNvCxnSpPr>
          <p:nvPr/>
        </p:nvCxnSpPr>
        <p:spPr>
          <a:xfrm>
            <a:off x="8763000" y="3009900"/>
            <a:ext cx="1588" cy="255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05" name="TextBox 136"/>
          <p:cNvSpPr txBox="1">
            <a:spLocks noChangeArrowheads="1"/>
          </p:cNvSpPr>
          <p:nvPr/>
        </p:nvSpPr>
        <p:spPr bwMode="auto">
          <a:xfrm>
            <a:off x="8458200" y="3471863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No</a:t>
            </a:r>
          </a:p>
        </p:txBody>
      </p:sp>
      <p:cxnSp>
        <p:nvCxnSpPr>
          <p:cNvPr id="157" name="Straight Arrow Connector 156"/>
          <p:cNvCxnSpPr/>
          <p:nvPr/>
        </p:nvCxnSpPr>
        <p:spPr>
          <a:xfrm rot="10800000">
            <a:off x="8153400" y="55626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Flowchart: Process 158"/>
          <p:cNvSpPr/>
          <p:nvPr/>
        </p:nvSpPr>
        <p:spPr>
          <a:xfrm>
            <a:off x="6705600" y="5257800"/>
            <a:ext cx="14478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Find the maximum profit out of average profit(j)</a:t>
            </a:r>
          </a:p>
        </p:txBody>
      </p:sp>
      <p:cxnSp>
        <p:nvCxnSpPr>
          <p:cNvPr id="160" name="Straight Connector 159"/>
          <p:cNvCxnSpPr/>
          <p:nvPr/>
        </p:nvCxnSpPr>
        <p:spPr>
          <a:xfrm rot="10800000">
            <a:off x="1958975" y="5867400"/>
            <a:ext cx="4746625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Parallelogram 162"/>
          <p:cNvSpPr/>
          <p:nvPr/>
        </p:nvSpPr>
        <p:spPr>
          <a:xfrm>
            <a:off x="5791200" y="6096000"/>
            <a:ext cx="19050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Display the final Result i.e. quantity and profit.</a:t>
            </a:r>
          </a:p>
        </p:txBody>
      </p:sp>
      <p:sp>
        <p:nvSpPr>
          <p:cNvPr id="96" name="Right Arrow 95"/>
          <p:cNvSpPr/>
          <p:nvPr/>
        </p:nvSpPr>
        <p:spPr>
          <a:xfrm>
            <a:off x="2971800" y="6477000"/>
            <a:ext cx="30480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164" name="Right Arrow 163"/>
          <p:cNvSpPr/>
          <p:nvPr/>
        </p:nvSpPr>
        <p:spPr>
          <a:xfrm>
            <a:off x="5562600" y="6400800"/>
            <a:ext cx="30480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1600" dirty="0" err="1"/>
              <a:t>max_profit</a:t>
            </a:r>
            <a:r>
              <a:rPr lang="en-IN" sz="1600" dirty="0"/>
              <a:t> = zeros(10,1);</a:t>
            </a:r>
          </a:p>
          <a:p>
            <a:pPr marL="0" indent="0">
              <a:buNone/>
            </a:pPr>
            <a:r>
              <a:rPr lang="en-IN" sz="1600" dirty="0" err="1"/>
              <a:t>q_max</a:t>
            </a:r>
            <a:r>
              <a:rPr lang="en-IN" sz="1600" dirty="0"/>
              <a:t> = zeros(10,1);</a:t>
            </a:r>
          </a:p>
          <a:p>
            <a:pPr marL="0" indent="0">
              <a:buNone/>
            </a:pPr>
            <a:r>
              <a:rPr lang="en-IN" sz="1600" dirty="0"/>
              <a:t>for i=1:10</a:t>
            </a:r>
          </a:p>
          <a:p>
            <a:pPr marL="0" indent="0">
              <a:buNone/>
            </a:pPr>
            <a:r>
              <a:rPr lang="en-IN" sz="1600" dirty="0"/>
              <a:t>    [</a:t>
            </a:r>
            <a:r>
              <a:rPr lang="en-IN" sz="1600" dirty="0" err="1"/>
              <a:t>max_profit</a:t>
            </a:r>
            <a:r>
              <a:rPr lang="en-IN" sz="1600" dirty="0"/>
              <a:t>(i),</a:t>
            </a:r>
            <a:r>
              <a:rPr lang="en-IN" sz="1600" dirty="0" err="1"/>
              <a:t>q_max</a:t>
            </a:r>
            <a:r>
              <a:rPr lang="en-IN" sz="1600" dirty="0"/>
              <a:t>(i)] = </a:t>
            </a:r>
            <a:r>
              <a:rPr lang="en-IN" sz="1600" dirty="0" err="1"/>
              <a:t>news_func</a:t>
            </a:r>
            <a:r>
              <a:rPr lang="en-IN" sz="1600" dirty="0"/>
              <a:t>(</a:t>
            </a:r>
            <a:r>
              <a:rPr lang="en-IN" sz="1600" dirty="0" err="1"/>
              <a:t>pc,sp,sv,sc,m_d,sd_d,r,iv</a:t>
            </a:r>
            <a:r>
              <a:rPr lang="en-IN" sz="1600" dirty="0"/>
              <a:t>);</a:t>
            </a:r>
          </a:p>
          <a:p>
            <a:pPr marL="0" indent="0">
              <a:buNone/>
            </a:pPr>
            <a:r>
              <a:rPr lang="en-IN" sz="1600" dirty="0"/>
              <a:t>end</a:t>
            </a:r>
          </a:p>
          <a:p>
            <a:pPr marL="0" indent="0">
              <a:buNone/>
            </a:pPr>
            <a:r>
              <a:rPr lang="en-IN" sz="1600" dirty="0"/>
              <a:t>figure(1)</a:t>
            </a:r>
          </a:p>
          <a:p>
            <a:pPr marL="0" indent="0">
              <a:buNone/>
            </a:pPr>
            <a:r>
              <a:rPr lang="en-IN" sz="1600" dirty="0"/>
              <a:t>plot(</a:t>
            </a:r>
            <a:r>
              <a:rPr lang="en-IN" sz="1600" dirty="0" err="1"/>
              <a:t>max_profit</a:t>
            </a:r>
            <a:r>
              <a:rPr lang="en-IN" sz="1600" dirty="0"/>
              <a:t>,'--rs','LineWidth',2,'MarkerEdgeColor','k','MarkerFaceColor','g','MarkerSize',4)    </a:t>
            </a:r>
          </a:p>
          <a:p>
            <a:pPr marL="0" indent="0">
              <a:buNone/>
            </a:pPr>
            <a:r>
              <a:rPr lang="en-IN" sz="1600" dirty="0" err="1"/>
              <a:t>xlabel</a:t>
            </a:r>
            <a:r>
              <a:rPr lang="en-IN" sz="1600" dirty="0"/>
              <a:t>('Iteration')</a:t>
            </a:r>
          </a:p>
          <a:p>
            <a:pPr marL="0" indent="0">
              <a:buNone/>
            </a:pPr>
            <a:r>
              <a:rPr lang="en-IN" sz="1600" dirty="0" err="1"/>
              <a:t>ylabel</a:t>
            </a:r>
            <a:r>
              <a:rPr lang="en-IN" sz="1600" dirty="0"/>
              <a:t>('Maximum Profit')</a:t>
            </a:r>
          </a:p>
          <a:p>
            <a:pPr marL="0" indent="0">
              <a:buNone/>
            </a:pPr>
            <a:r>
              <a:rPr lang="en-IN" sz="1600" dirty="0"/>
              <a:t>title('Plot of Maximum Profit </a:t>
            </a:r>
            <a:r>
              <a:rPr lang="en-IN" sz="1600" dirty="0" err="1"/>
              <a:t>vs</a:t>
            </a:r>
            <a:r>
              <a:rPr lang="en-IN" sz="1600" dirty="0"/>
              <a:t> Iteration for Newsvendor Model')</a:t>
            </a:r>
          </a:p>
          <a:p>
            <a:pPr marL="0" indent="0">
              <a:buNone/>
            </a:pPr>
            <a:r>
              <a:rPr lang="en-IN" sz="1600" dirty="0"/>
              <a:t>figure(2)</a:t>
            </a:r>
          </a:p>
          <a:p>
            <a:pPr marL="0" indent="0">
              <a:buNone/>
            </a:pPr>
            <a:r>
              <a:rPr lang="en-IN" sz="1600" dirty="0"/>
              <a:t>plot(</a:t>
            </a:r>
            <a:r>
              <a:rPr lang="en-IN" sz="1600" dirty="0" err="1"/>
              <a:t>q_max</a:t>
            </a:r>
            <a:r>
              <a:rPr lang="en-IN" sz="1600" dirty="0"/>
              <a:t>,'--rs','LineWidth',2,'MarkerEdgeColor','k','MarkerFaceColor','g','MarkerSize',4)  </a:t>
            </a:r>
          </a:p>
          <a:p>
            <a:pPr marL="0" indent="0">
              <a:buNone/>
            </a:pPr>
            <a:r>
              <a:rPr lang="en-IN" sz="1600" dirty="0" err="1"/>
              <a:t>xlabel</a:t>
            </a:r>
            <a:r>
              <a:rPr lang="en-IN" sz="1600" dirty="0"/>
              <a:t>('Iteration')</a:t>
            </a:r>
          </a:p>
          <a:p>
            <a:pPr marL="0" indent="0">
              <a:buNone/>
            </a:pPr>
            <a:r>
              <a:rPr lang="en-IN" sz="1600" dirty="0" err="1"/>
              <a:t>ylabel</a:t>
            </a:r>
            <a:r>
              <a:rPr lang="en-IN" sz="1600" dirty="0"/>
              <a:t>('Quantity')</a:t>
            </a:r>
          </a:p>
          <a:p>
            <a:pPr marL="0" indent="0">
              <a:buNone/>
            </a:pPr>
            <a:r>
              <a:rPr lang="en-IN" sz="1600" dirty="0"/>
              <a:t>title('Plot of Quantity </a:t>
            </a:r>
            <a:r>
              <a:rPr lang="en-IN" sz="1600" dirty="0" err="1"/>
              <a:t>vs</a:t>
            </a:r>
            <a:r>
              <a:rPr lang="en-IN" sz="1600" dirty="0"/>
              <a:t> Iteration for Newsvendor Model')</a:t>
            </a:r>
          </a:p>
          <a:p>
            <a:pPr marL="0" indent="0">
              <a:buNone/>
            </a:pPr>
            <a:endParaRPr lang="en-IN" sz="1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for checking the repeatability (2)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575435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2400" dirty="0"/>
              <a:t>pc=input('Enter the purchase cost: ');</a:t>
            </a:r>
          </a:p>
          <a:p>
            <a:pPr marL="0" indent="0">
              <a:buNone/>
            </a:pPr>
            <a:r>
              <a:rPr lang="en-IN" sz="2400" dirty="0" err="1"/>
              <a:t>sp</a:t>
            </a:r>
            <a:r>
              <a:rPr lang="en-IN" sz="2400" dirty="0"/>
              <a:t>=input('Enter the selling price: ');</a:t>
            </a:r>
          </a:p>
          <a:p>
            <a:pPr marL="0" indent="0">
              <a:buNone/>
            </a:pPr>
            <a:r>
              <a:rPr lang="en-IN" sz="2400" dirty="0" err="1"/>
              <a:t>sv</a:t>
            </a:r>
            <a:r>
              <a:rPr lang="en-IN" sz="2400" dirty="0"/>
              <a:t>=input('Enter the salvage value: ');</a:t>
            </a:r>
          </a:p>
          <a:p>
            <a:pPr marL="0" indent="0">
              <a:buNone/>
            </a:pPr>
            <a:r>
              <a:rPr lang="en-IN" sz="2400" dirty="0" err="1"/>
              <a:t>sc</a:t>
            </a:r>
            <a:r>
              <a:rPr lang="en-IN" sz="2400" dirty="0"/>
              <a:t>=input('Enter the shortage cost: ');</a:t>
            </a:r>
          </a:p>
          <a:p>
            <a:pPr marL="0" indent="0">
              <a:buNone/>
            </a:pPr>
            <a:r>
              <a:rPr lang="en-IN" sz="2400" dirty="0" err="1"/>
              <a:t>m_d</a:t>
            </a:r>
            <a:r>
              <a:rPr lang="en-IN" sz="2400" dirty="0"/>
              <a:t>=input('Enter the mean value of the demand: ');</a:t>
            </a:r>
          </a:p>
          <a:p>
            <a:pPr marL="0" indent="0">
              <a:buNone/>
            </a:pPr>
            <a:r>
              <a:rPr lang="en-IN" sz="2400" dirty="0" err="1"/>
              <a:t>sd_d</a:t>
            </a:r>
            <a:r>
              <a:rPr lang="en-IN" sz="2400" dirty="0"/>
              <a:t>=input('Enter the standard deviation of the demand: ');</a:t>
            </a:r>
          </a:p>
          <a:p>
            <a:pPr marL="0" indent="0">
              <a:buNone/>
            </a:pPr>
            <a:r>
              <a:rPr lang="en-IN" sz="2400" dirty="0"/>
              <a:t>r=input('Enter the number of simulation runs: ');</a:t>
            </a:r>
          </a:p>
          <a:p>
            <a:pPr marL="0" indent="0">
              <a:buNone/>
            </a:pPr>
            <a:r>
              <a:rPr lang="en-IN" sz="2400" dirty="0"/>
              <a:t>iv=input('Enter the increment value by which the quantity will vary: ');</a:t>
            </a:r>
          </a:p>
          <a:p>
            <a:endParaRPr lang="en-IN" dirty="0"/>
          </a:p>
          <a:p>
            <a:endParaRPr lang="en-IN" dirty="0"/>
          </a:p>
        </p:txBody>
      </p:sp>
      <p:sp>
        <p:nvSpPr>
          <p:cNvPr id="4" name="Parallelogram 3"/>
          <p:cNvSpPr/>
          <p:nvPr/>
        </p:nvSpPr>
        <p:spPr>
          <a:xfrm>
            <a:off x="5410200" y="533400"/>
            <a:ext cx="3352800" cy="838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Input </a:t>
            </a:r>
            <a:r>
              <a:rPr lang="en-US" dirty="0" smtClean="0">
                <a:solidFill>
                  <a:srgbClr val="000000"/>
                </a:solidFill>
              </a:rPr>
              <a:t>pc, </a:t>
            </a:r>
            <a:r>
              <a:rPr lang="en-US" dirty="0" err="1" smtClean="0">
                <a:solidFill>
                  <a:srgbClr val="000000"/>
                </a:solidFill>
              </a:rPr>
              <a:t>sp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en-US" dirty="0" err="1" smtClean="0">
                <a:solidFill>
                  <a:srgbClr val="000000"/>
                </a:solidFill>
              </a:rPr>
              <a:t>sv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en-US" dirty="0" err="1" smtClean="0">
                <a:solidFill>
                  <a:srgbClr val="000000"/>
                </a:solidFill>
              </a:rPr>
              <a:t>sc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en-US" dirty="0" err="1" smtClean="0">
                <a:solidFill>
                  <a:srgbClr val="000000"/>
                </a:solidFill>
              </a:rPr>
              <a:t>m_d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en-US" dirty="0" err="1" smtClean="0">
                <a:solidFill>
                  <a:srgbClr val="000000"/>
                </a:solidFill>
              </a:rPr>
              <a:t>sd_d</a:t>
            </a:r>
            <a:r>
              <a:rPr lang="en-US" dirty="0" smtClean="0">
                <a:solidFill>
                  <a:srgbClr val="000000"/>
                </a:solidFill>
              </a:rPr>
              <a:t>, r, iv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413891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Part 1 Initial information </a:t>
            </a:r>
            <a:endParaRPr lang="en-IN" sz="3200" dirty="0"/>
          </a:p>
        </p:txBody>
      </p:sp>
    </p:spTree>
    <p:extLst>
      <p:ext uri="{BB962C8B-B14F-4D97-AF65-F5344CB8AC3E}">
        <p14:creationId xmlns:p14="http://schemas.microsoft.com/office/powerpoint/2010/main" xmlns="" val="10063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q=[];</a:t>
            </a:r>
          </a:p>
          <a:p>
            <a:pPr marL="0" indent="0">
              <a:buNone/>
            </a:pPr>
            <a:r>
              <a:rPr lang="en-IN" dirty="0"/>
              <a:t>q(1)=</a:t>
            </a:r>
            <a:r>
              <a:rPr lang="en-IN" dirty="0" err="1"/>
              <a:t>m_d</a:t>
            </a:r>
            <a:r>
              <a:rPr lang="en-IN" dirty="0"/>
              <a:t>-(3*</a:t>
            </a:r>
            <a:r>
              <a:rPr lang="en-IN" dirty="0" err="1"/>
              <a:t>sd_d</a:t>
            </a:r>
            <a:r>
              <a:rPr lang="en-IN" dirty="0"/>
              <a:t>);</a:t>
            </a:r>
          </a:p>
          <a:p>
            <a:pPr marL="0" indent="0">
              <a:buNone/>
            </a:pPr>
            <a:r>
              <a:rPr lang="en-IN" dirty="0" err="1"/>
              <a:t>avg_profit</a:t>
            </a:r>
            <a:r>
              <a:rPr lang="en-IN" dirty="0"/>
              <a:t>=[];</a:t>
            </a:r>
          </a:p>
          <a:p>
            <a:pPr marL="0" indent="0">
              <a:buNone/>
            </a:pPr>
            <a:r>
              <a:rPr lang="en-IN" dirty="0"/>
              <a:t>j=1;</a:t>
            </a:r>
          </a:p>
          <a:p>
            <a:endParaRPr lang="en-IN" dirty="0"/>
          </a:p>
        </p:txBody>
      </p:sp>
      <p:sp>
        <p:nvSpPr>
          <p:cNvPr id="4" name="Flowchart: Process 3"/>
          <p:cNvSpPr/>
          <p:nvPr/>
        </p:nvSpPr>
        <p:spPr>
          <a:xfrm>
            <a:off x="4724400" y="641866"/>
            <a:ext cx="4191000" cy="762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Initial quantity q(0)=</a:t>
            </a:r>
            <a:r>
              <a:rPr lang="en-US" sz="2000" dirty="0" err="1" smtClean="0"/>
              <a:t>m_d</a:t>
            </a:r>
            <a:r>
              <a:rPr lang="en-US" sz="2000" dirty="0" smtClean="0"/>
              <a:t> </a:t>
            </a:r>
            <a:r>
              <a:rPr lang="en-US" sz="2000" dirty="0"/>
              <a:t>– </a:t>
            </a:r>
            <a:r>
              <a:rPr lang="en-US" sz="2000" dirty="0" smtClean="0"/>
              <a:t>3*</a:t>
            </a:r>
            <a:r>
              <a:rPr lang="en-US" sz="2000" dirty="0" err="1" smtClean="0"/>
              <a:t>sd_d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err="1" smtClean="0"/>
              <a:t>max_profit</a:t>
            </a:r>
            <a:r>
              <a:rPr lang="en-US" sz="2000" dirty="0" smtClean="0"/>
              <a:t>=0,j=0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4572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Part 2 Initialization</a:t>
            </a:r>
            <a:endParaRPr lang="en-IN" sz="3600" dirty="0"/>
          </a:p>
        </p:txBody>
      </p:sp>
    </p:spTree>
    <p:extLst>
      <p:ext uri="{BB962C8B-B14F-4D97-AF65-F5344CB8AC3E}">
        <p14:creationId xmlns:p14="http://schemas.microsoft.com/office/powerpoint/2010/main" xmlns="" val="342657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rocess 3"/>
          <p:cNvSpPr/>
          <p:nvPr/>
        </p:nvSpPr>
        <p:spPr>
          <a:xfrm>
            <a:off x="3429000" y="44958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sum=sum+ profit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4038600"/>
            <a:ext cx="2457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lowchart: Process 5"/>
          <p:cNvSpPr/>
          <p:nvPr/>
        </p:nvSpPr>
        <p:spPr>
          <a:xfrm>
            <a:off x="3124200" y="2514600"/>
            <a:ext cx="22098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Generate a random demand </a:t>
            </a:r>
            <a:r>
              <a:rPr lang="en-US" sz="1200" dirty="0" smtClean="0"/>
              <a:t>z=</a:t>
            </a:r>
            <a:r>
              <a:rPr lang="en-US" sz="1200" dirty="0" err="1" smtClean="0"/>
              <a:t>m_d</a:t>
            </a:r>
            <a:r>
              <a:rPr lang="en-US" sz="1200" dirty="0" smtClean="0"/>
              <a:t> </a:t>
            </a:r>
            <a:r>
              <a:rPr lang="en-US" sz="1200" dirty="0"/>
              <a:t>+ </a:t>
            </a:r>
            <a:r>
              <a:rPr lang="en-US" sz="1200" dirty="0" err="1" smtClean="0"/>
              <a:t>sd_d</a:t>
            </a:r>
            <a:r>
              <a:rPr lang="en-US" sz="1200" dirty="0" smtClean="0"/>
              <a:t> </a:t>
            </a:r>
            <a:r>
              <a:rPr lang="en-US" sz="1200" dirty="0"/>
              <a:t>* normrand()</a:t>
            </a:r>
          </a:p>
        </p:txBody>
      </p:sp>
      <p:sp>
        <p:nvSpPr>
          <p:cNvPr id="7" name="Flowchart: Decision 6"/>
          <p:cNvSpPr/>
          <p:nvPr/>
        </p:nvSpPr>
        <p:spPr>
          <a:xfrm>
            <a:off x="3276600" y="3352800"/>
            <a:ext cx="18288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Is z &lt; q(u) ?</a:t>
            </a:r>
          </a:p>
        </p:txBody>
      </p:sp>
      <p:sp>
        <p:nvSpPr>
          <p:cNvPr id="8" name="Down Arrow 7"/>
          <p:cNvSpPr/>
          <p:nvPr/>
        </p:nvSpPr>
        <p:spPr>
          <a:xfrm>
            <a:off x="4191000" y="22098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9" name="Down Arrow 8"/>
          <p:cNvSpPr/>
          <p:nvPr/>
        </p:nvSpPr>
        <p:spPr>
          <a:xfrm>
            <a:off x="4191000" y="3048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10" name="Flowchart: Process 9"/>
          <p:cNvSpPr/>
          <p:nvPr/>
        </p:nvSpPr>
        <p:spPr>
          <a:xfrm>
            <a:off x="7620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l-PL" sz="1200" dirty="0">
                <a:solidFill>
                  <a:srgbClr val="000000"/>
                </a:solidFill>
              </a:rPr>
              <a:t>profit = </a:t>
            </a:r>
            <a:r>
              <a:rPr lang="pl-PL" sz="1200" dirty="0" smtClean="0">
                <a:solidFill>
                  <a:srgbClr val="000000"/>
                </a:solidFill>
              </a:rPr>
              <a:t>(</a:t>
            </a:r>
            <a:r>
              <a:rPr lang="en-US" sz="1200" dirty="0" err="1" smtClean="0">
                <a:solidFill>
                  <a:srgbClr val="000000"/>
                </a:solidFill>
              </a:rPr>
              <a:t>sp</a:t>
            </a:r>
            <a:r>
              <a:rPr lang="pl-PL" sz="1200" dirty="0" smtClean="0">
                <a:solidFill>
                  <a:srgbClr val="000000"/>
                </a:solidFill>
              </a:rPr>
              <a:t> </a:t>
            </a:r>
            <a:r>
              <a:rPr lang="pl-PL" sz="1200" dirty="0">
                <a:solidFill>
                  <a:srgbClr val="000000"/>
                </a:solidFill>
              </a:rPr>
              <a:t>* z) + </a:t>
            </a:r>
            <a:r>
              <a:rPr lang="pl-PL" sz="1200" dirty="0" smtClean="0">
                <a:solidFill>
                  <a:srgbClr val="000000"/>
                </a:solidFill>
              </a:rPr>
              <a:t>(</a:t>
            </a:r>
            <a:r>
              <a:rPr lang="en-US" sz="1200" dirty="0" err="1" smtClean="0">
                <a:solidFill>
                  <a:srgbClr val="000000"/>
                </a:solidFill>
              </a:rPr>
              <a:t>sv</a:t>
            </a:r>
            <a:r>
              <a:rPr lang="pl-PL" sz="1200" dirty="0" smtClean="0">
                <a:solidFill>
                  <a:srgbClr val="000000"/>
                </a:solidFill>
              </a:rPr>
              <a:t> </a:t>
            </a:r>
            <a:r>
              <a:rPr lang="pl-PL" sz="1200" dirty="0">
                <a:solidFill>
                  <a:srgbClr val="000000"/>
                </a:solidFill>
              </a:rPr>
              <a:t>* (q(u) - z)) - </a:t>
            </a:r>
            <a:r>
              <a:rPr lang="pl-PL" sz="1200" dirty="0" smtClean="0">
                <a:solidFill>
                  <a:srgbClr val="000000"/>
                </a:solidFill>
              </a:rPr>
              <a:t>(</a:t>
            </a:r>
            <a:r>
              <a:rPr lang="en-US" sz="1200" dirty="0" smtClean="0">
                <a:solidFill>
                  <a:srgbClr val="000000"/>
                </a:solidFill>
              </a:rPr>
              <a:t>pc</a:t>
            </a:r>
            <a:r>
              <a:rPr lang="pl-PL" sz="1200" dirty="0" smtClean="0">
                <a:solidFill>
                  <a:srgbClr val="000000"/>
                </a:solidFill>
              </a:rPr>
              <a:t>* </a:t>
            </a:r>
            <a:r>
              <a:rPr lang="pl-PL" sz="1200" dirty="0">
                <a:solidFill>
                  <a:srgbClr val="000000"/>
                </a:solidFill>
              </a:rPr>
              <a:t>q(u))</a:t>
            </a: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505200"/>
            <a:ext cx="1362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Elbow Connector 11"/>
          <p:cNvCxnSpPr/>
          <p:nvPr/>
        </p:nvCxnSpPr>
        <p:spPr>
          <a:xfrm>
            <a:off x="1981200" y="4038600"/>
            <a:ext cx="2362200" cy="123825"/>
          </a:xfrm>
          <a:prstGeom prst="bentConnector3">
            <a:avLst>
              <a:gd name="adj1" fmla="val -25"/>
            </a:avLst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ent-Up Arrow 20"/>
          <p:cNvSpPr>
            <a:spLocks noChangeArrowheads="1"/>
          </p:cNvSpPr>
          <p:nvPr/>
        </p:nvSpPr>
        <p:spPr bwMode="auto">
          <a:xfrm rot="10800000">
            <a:off x="1981200" y="3505200"/>
            <a:ext cx="1295400" cy="152400"/>
          </a:xfrm>
          <a:custGeom>
            <a:avLst/>
            <a:gdLst>
              <a:gd name="T0" fmla="*/ 1257300 w 1295400"/>
              <a:gd name="T1" fmla="*/ 0 h 152400"/>
              <a:gd name="T2" fmla="*/ 1219200 w 1295400"/>
              <a:gd name="T3" fmla="*/ 38100 h 152400"/>
              <a:gd name="T4" fmla="*/ 0 w 1295400"/>
              <a:gd name="T5" fmla="*/ 133350 h 152400"/>
              <a:gd name="T6" fmla="*/ 638175 w 1295400"/>
              <a:gd name="T7" fmla="*/ 152400 h 152400"/>
              <a:gd name="T8" fmla="*/ 1276350 w 1295400"/>
              <a:gd name="T9" fmla="*/ 95250 h 152400"/>
              <a:gd name="T10" fmla="*/ 1295400 w 1295400"/>
              <a:gd name="T11" fmla="*/ 38100 h 1524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1295400"/>
              <a:gd name="T19" fmla="*/ 114300 h 152400"/>
              <a:gd name="T20" fmla="*/ 1276350 w 1295400"/>
              <a:gd name="T21" fmla="*/ 152400 h 152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5400" h="152400">
                <a:moveTo>
                  <a:pt x="0" y="114300"/>
                </a:moveTo>
                <a:lnTo>
                  <a:pt x="1238250" y="114300"/>
                </a:lnTo>
                <a:lnTo>
                  <a:pt x="1238250" y="38100"/>
                </a:lnTo>
                <a:lnTo>
                  <a:pt x="1219200" y="38100"/>
                </a:lnTo>
                <a:lnTo>
                  <a:pt x="1257300" y="0"/>
                </a:lnTo>
                <a:lnTo>
                  <a:pt x="1295400" y="38100"/>
                </a:lnTo>
                <a:lnTo>
                  <a:pt x="1276350" y="38100"/>
                </a:lnTo>
                <a:lnTo>
                  <a:pt x="1276350" y="152400"/>
                </a:lnTo>
                <a:lnTo>
                  <a:pt x="0" y="152400"/>
                </a:lnTo>
                <a:close/>
              </a:path>
            </a:pathLst>
          </a:cu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5181600" y="3657600"/>
            <a:ext cx="25146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l-PL" sz="1200" dirty="0">
                <a:solidFill>
                  <a:srgbClr val="000000"/>
                </a:solidFill>
              </a:rPr>
              <a:t>profit = </a:t>
            </a:r>
            <a:r>
              <a:rPr lang="pl-PL" sz="1200" dirty="0" smtClean="0">
                <a:solidFill>
                  <a:srgbClr val="000000"/>
                </a:solidFill>
              </a:rPr>
              <a:t>(</a:t>
            </a:r>
            <a:r>
              <a:rPr lang="en-US" sz="1200" dirty="0" err="1" smtClean="0">
                <a:solidFill>
                  <a:srgbClr val="000000"/>
                </a:solidFill>
              </a:rPr>
              <a:t>sp</a:t>
            </a:r>
            <a:r>
              <a:rPr lang="pl-PL" sz="1200" dirty="0" smtClean="0">
                <a:solidFill>
                  <a:srgbClr val="000000"/>
                </a:solidFill>
              </a:rPr>
              <a:t> </a:t>
            </a:r>
            <a:r>
              <a:rPr lang="pl-PL" sz="1200" dirty="0">
                <a:solidFill>
                  <a:srgbClr val="000000"/>
                </a:solidFill>
              </a:rPr>
              <a:t>* q(u)) - </a:t>
            </a:r>
            <a:r>
              <a:rPr lang="pl-PL" sz="1200" dirty="0" smtClean="0">
                <a:solidFill>
                  <a:srgbClr val="000000"/>
                </a:solidFill>
              </a:rPr>
              <a:t>(</a:t>
            </a:r>
            <a:r>
              <a:rPr lang="en-US" sz="1200" dirty="0" smtClean="0">
                <a:solidFill>
                  <a:srgbClr val="000000"/>
                </a:solidFill>
              </a:rPr>
              <a:t>pc</a:t>
            </a:r>
            <a:r>
              <a:rPr lang="pl-PL" sz="1200" dirty="0" smtClean="0">
                <a:solidFill>
                  <a:srgbClr val="000000"/>
                </a:solidFill>
              </a:rPr>
              <a:t> </a:t>
            </a:r>
            <a:r>
              <a:rPr lang="pl-PL" sz="1200" dirty="0">
                <a:solidFill>
                  <a:srgbClr val="000000"/>
                </a:solidFill>
              </a:rPr>
              <a:t>* q(u)) - </a:t>
            </a:r>
            <a:r>
              <a:rPr lang="en-US" sz="1200" dirty="0" err="1" smtClean="0">
                <a:solidFill>
                  <a:srgbClr val="000000"/>
                </a:solidFill>
              </a:rPr>
              <a:t>sc</a:t>
            </a:r>
            <a:r>
              <a:rPr lang="pl-PL" sz="1200" dirty="0" smtClean="0">
                <a:solidFill>
                  <a:srgbClr val="000000"/>
                </a:solidFill>
              </a:rPr>
              <a:t> </a:t>
            </a:r>
            <a:r>
              <a:rPr lang="pl-PL" sz="1200" dirty="0">
                <a:solidFill>
                  <a:srgbClr val="000000"/>
                </a:solidFill>
              </a:rPr>
              <a:t>* (z - q(u))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5" name="Flowchart: Decision 14"/>
          <p:cNvSpPr/>
          <p:nvPr/>
        </p:nvSpPr>
        <p:spPr>
          <a:xfrm>
            <a:off x="5867400" y="2667000"/>
            <a:ext cx="2895600" cy="6858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Is (q(j)&lt;=</a:t>
            </a:r>
            <a:r>
              <a:rPr lang="en-US" sz="1200" dirty="0" smtClean="0"/>
              <a:t>m_d+3*</a:t>
            </a:r>
            <a:r>
              <a:rPr lang="en-US" sz="1200" dirty="0" err="1" smtClean="0"/>
              <a:t>sd_d</a:t>
            </a:r>
            <a:r>
              <a:rPr lang="en-US" sz="1200" dirty="0" smtClean="0"/>
              <a:t>) </a:t>
            </a:r>
            <a:r>
              <a:rPr lang="en-US" sz="1200" dirty="0"/>
              <a:t>?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4267200" y="4191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17" name="Flowchart: Process 16"/>
          <p:cNvSpPr/>
          <p:nvPr/>
        </p:nvSpPr>
        <p:spPr>
          <a:xfrm>
            <a:off x="3733800" y="5029200"/>
            <a:ext cx="12954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u= u+1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10800000" flipV="1">
            <a:off x="228600" y="5600700"/>
            <a:ext cx="32004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-1408112" y="4000500"/>
            <a:ext cx="3275012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8600" y="2362200"/>
            <a:ext cx="3962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98"/>
          <p:cNvSpPr txBox="1">
            <a:spLocks noChangeArrowheads="1"/>
          </p:cNvSpPr>
          <p:nvPr/>
        </p:nvSpPr>
        <p:spPr bwMode="auto">
          <a:xfrm>
            <a:off x="2590800" y="537845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Yes</a:t>
            </a:r>
          </a:p>
        </p:txBody>
      </p:sp>
      <p:sp>
        <p:nvSpPr>
          <p:cNvPr id="22" name="TextBox 100"/>
          <p:cNvSpPr txBox="1">
            <a:spLocks noChangeArrowheads="1"/>
          </p:cNvSpPr>
          <p:nvPr/>
        </p:nvSpPr>
        <p:spPr bwMode="auto">
          <a:xfrm>
            <a:off x="2438400" y="3276600"/>
            <a:ext cx="457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Yes</a:t>
            </a:r>
          </a:p>
        </p:txBody>
      </p:sp>
      <p:sp>
        <p:nvSpPr>
          <p:cNvPr id="23" name="TextBox 101"/>
          <p:cNvSpPr txBox="1">
            <a:spLocks noChangeArrowheads="1"/>
          </p:cNvSpPr>
          <p:nvPr/>
        </p:nvSpPr>
        <p:spPr bwMode="auto">
          <a:xfrm>
            <a:off x="5562600" y="3276600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No</a:t>
            </a:r>
          </a:p>
        </p:txBody>
      </p:sp>
      <p:sp>
        <p:nvSpPr>
          <p:cNvPr id="24" name="TextBox 102"/>
          <p:cNvSpPr txBox="1">
            <a:spLocks noChangeArrowheads="1"/>
          </p:cNvSpPr>
          <p:nvPr/>
        </p:nvSpPr>
        <p:spPr bwMode="auto">
          <a:xfrm>
            <a:off x="5562600" y="5376863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No</a:t>
            </a:r>
          </a:p>
        </p:txBody>
      </p:sp>
      <p:sp>
        <p:nvSpPr>
          <p:cNvPr id="25" name="Down Arrow 24"/>
          <p:cNvSpPr/>
          <p:nvPr/>
        </p:nvSpPr>
        <p:spPr>
          <a:xfrm>
            <a:off x="4343400" y="4876800"/>
            <a:ext cx="46038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26" name="Down Arrow 25"/>
          <p:cNvSpPr/>
          <p:nvPr/>
        </p:nvSpPr>
        <p:spPr>
          <a:xfrm>
            <a:off x="4373563" y="5257800"/>
            <a:ext cx="46037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27" name="Flowchart: Process 26"/>
          <p:cNvSpPr/>
          <p:nvPr/>
        </p:nvSpPr>
        <p:spPr>
          <a:xfrm>
            <a:off x="5638800" y="4724400"/>
            <a:ext cx="1905000" cy="3810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 </a:t>
            </a:r>
            <a:r>
              <a:rPr lang="en-US" sz="1200" dirty="0" err="1" smtClean="0"/>
              <a:t>Avg_profit</a:t>
            </a:r>
            <a:r>
              <a:rPr lang="en-US" sz="1200" dirty="0" smtClean="0"/>
              <a:t>(j</a:t>
            </a:r>
            <a:r>
              <a:rPr lang="en-US" sz="1200" dirty="0"/>
              <a:t>)=</a:t>
            </a:r>
            <a:r>
              <a:rPr lang="en-US" sz="1200" dirty="0" smtClean="0"/>
              <a:t>sum/r</a:t>
            </a:r>
            <a:endParaRPr lang="en-US" sz="1200" dirty="0"/>
          </a:p>
        </p:txBody>
      </p:sp>
      <p:cxnSp>
        <p:nvCxnSpPr>
          <p:cNvPr id="28" name="Straight Connector 27"/>
          <p:cNvCxnSpPr/>
          <p:nvPr/>
        </p:nvCxnSpPr>
        <p:spPr>
          <a:xfrm rot="10800000" flipV="1">
            <a:off x="5181600" y="5562600"/>
            <a:ext cx="1219200" cy="381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 flipH="1" flipV="1">
            <a:off x="6172201" y="5334000"/>
            <a:ext cx="4572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Process 29"/>
          <p:cNvSpPr/>
          <p:nvPr/>
        </p:nvSpPr>
        <p:spPr>
          <a:xfrm>
            <a:off x="3810000" y="2057400"/>
            <a:ext cx="8382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u=1</a:t>
            </a:r>
          </a:p>
        </p:txBody>
      </p:sp>
      <p:sp>
        <p:nvSpPr>
          <p:cNvPr id="31" name="Down Arrow 30"/>
          <p:cNvSpPr/>
          <p:nvPr/>
        </p:nvSpPr>
        <p:spPr>
          <a:xfrm flipH="1">
            <a:off x="4191000" y="1828800"/>
            <a:ext cx="46038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32" name="Flowchart: Process 31"/>
          <p:cNvSpPr/>
          <p:nvPr/>
        </p:nvSpPr>
        <p:spPr>
          <a:xfrm>
            <a:off x="3276600" y="1676400"/>
            <a:ext cx="1905000" cy="228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Take q(j),sum=0</a:t>
            </a:r>
          </a:p>
        </p:txBody>
      </p:sp>
      <p:sp>
        <p:nvSpPr>
          <p:cNvPr id="33" name="Flowchart: Process 32"/>
          <p:cNvSpPr/>
          <p:nvPr/>
        </p:nvSpPr>
        <p:spPr>
          <a:xfrm>
            <a:off x="7239000" y="4114800"/>
            <a:ext cx="1371600" cy="5334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j= j +1, q(j)=       q(j-1</a:t>
            </a:r>
            <a:r>
              <a:rPr lang="en-US" sz="1200" dirty="0" smtClean="0"/>
              <a:t>)+iv</a:t>
            </a:r>
            <a:endParaRPr lang="en-US" sz="1200" dirty="0"/>
          </a:p>
        </p:txBody>
      </p:sp>
      <p:cxnSp>
        <p:nvCxnSpPr>
          <p:cNvPr id="34" name="Straight Arrow Connector 33"/>
          <p:cNvCxnSpPr/>
          <p:nvPr/>
        </p:nvCxnSpPr>
        <p:spPr>
          <a:xfrm rot="5400000" flipH="1" flipV="1">
            <a:off x="8115301" y="4762500"/>
            <a:ext cx="2286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wn Arrow 34"/>
          <p:cNvSpPr/>
          <p:nvPr/>
        </p:nvSpPr>
        <p:spPr>
          <a:xfrm flipH="1">
            <a:off x="4221163" y="1524000"/>
            <a:ext cx="46037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cxnSp>
        <p:nvCxnSpPr>
          <p:cNvPr id="36" name="Straight Connector 35"/>
          <p:cNvCxnSpPr>
            <a:stCxn id="15" idx="0"/>
          </p:cNvCxnSpPr>
          <p:nvPr/>
        </p:nvCxnSpPr>
        <p:spPr>
          <a:xfrm rot="5400000" flipH="1" flipV="1">
            <a:off x="6781800" y="2133600"/>
            <a:ext cx="106680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4244976" y="1598614"/>
            <a:ext cx="3070224" cy="1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18"/>
          <p:cNvSpPr txBox="1">
            <a:spLocks noChangeArrowheads="1"/>
          </p:cNvSpPr>
          <p:nvPr/>
        </p:nvSpPr>
        <p:spPr bwMode="auto">
          <a:xfrm>
            <a:off x="7315200" y="2133600"/>
            <a:ext cx="457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latin typeface="Calibri" pitchFamily="34" charset="0"/>
              </a:rPr>
              <a:t>Yes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7543800" y="4875213"/>
            <a:ext cx="6858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 flipV="1">
            <a:off x="7808913" y="3771900"/>
            <a:ext cx="687388" cy="15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10800000">
            <a:off x="7620000" y="34290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5400000" flipH="1" flipV="1">
            <a:off x="7543801" y="3352800"/>
            <a:ext cx="1524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5" idx="3"/>
          </p:cNvCxnSpPr>
          <p:nvPr/>
        </p:nvCxnSpPr>
        <p:spPr>
          <a:xfrm>
            <a:off x="8763000" y="3009900"/>
            <a:ext cx="1588" cy="255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36"/>
          <p:cNvSpPr txBox="1">
            <a:spLocks noChangeArrowheads="1"/>
          </p:cNvSpPr>
          <p:nvPr/>
        </p:nvSpPr>
        <p:spPr bwMode="auto">
          <a:xfrm>
            <a:off x="8458200" y="3471863"/>
            <a:ext cx="381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No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rot="10800000">
            <a:off x="8153400" y="55626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Decision 45"/>
          <p:cNvSpPr/>
          <p:nvPr/>
        </p:nvSpPr>
        <p:spPr>
          <a:xfrm>
            <a:off x="3276600" y="5410200"/>
            <a:ext cx="1981200" cy="381000"/>
          </a:xfrm>
          <a:prstGeom prst="flowChartDecis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Is u &lt;=runs 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187" y="381000"/>
            <a:ext cx="8534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Part 3 Loop for calculating </a:t>
            </a:r>
            <a:r>
              <a:rPr lang="en-US" sz="2800" dirty="0" err="1" smtClean="0"/>
              <a:t>Max_Profit</a:t>
            </a:r>
            <a:r>
              <a:rPr lang="en-US" sz="2800" dirty="0"/>
              <a:t> </a:t>
            </a:r>
            <a:r>
              <a:rPr lang="en-US" sz="2800" dirty="0" smtClean="0"/>
              <a:t>for each value of q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136687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for Loop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1600" dirty="0"/>
              <a:t>while q(j)&lt;=(</a:t>
            </a:r>
            <a:r>
              <a:rPr lang="en-IN" sz="1600" dirty="0" err="1"/>
              <a:t>m_d</a:t>
            </a:r>
            <a:r>
              <a:rPr lang="en-IN" sz="1600" dirty="0"/>
              <a:t>+(3*</a:t>
            </a:r>
            <a:r>
              <a:rPr lang="en-IN" sz="1600" dirty="0" err="1"/>
              <a:t>sd_d</a:t>
            </a:r>
            <a:r>
              <a:rPr lang="en-IN" sz="1600" dirty="0"/>
              <a:t>))</a:t>
            </a:r>
          </a:p>
          <a:p>
            <a:pPr marL="0" indent="0">
              <a:buNone/>
            </a:pPr>
            <a:r>
              <a:rPr lang="en-IN" sz="1600" dirty="0"/>
              <a:t>    sum=0;</a:t>
            </a:r>
          </a:p>
          <a:p>
            <a:pPr marL="0" indent="0">
              <a:buNone/>
            </a:pPr>
            <a:r>
              <a:rPr lang="en-IN" sz="1600" dirty="0"/>
              <a:t>    for u=1:r</a:t>
            </a:r>
          </a:p>
          <a:p>
            <a:pPr marL="0" indent="0">
              <a:buNone/>
            </a:pPr>
            <a:r>
              <a:rPr lang="en-IN" sz="1600" dirty="0"/>
              <a:t>        z=</a:t>
            </a:r>
            <a:r>
              <a:rPr lang="en-IN" sz="1600" dirty="0" err="1"/>
              <a:t>normrnd</a:t>
            </a:r>
            <a:r>
              <a:rPr lang="en-IN" sz="1600" dirty="0"/>
              <a:t>(</a:t>
            </a:r>
            <a:r>
              <a:rPr lang="en-IN" sz="1600" dirty="0" err="1"/>
              <a:t>m_d,sd_d</a:t>
            </a:r>
            <a:r>
              <a:rPr lang="en-IN" sz="1600" dirty="0"/>
              <a:t>);</a:t>
            </a:r>
          </a:p>
          <a:p>
            <a:pPr marL="0" indent="0">
              <a:buNone/>
            </a:pPr>
            <a:r>
              <a:rPr lang="en-IN" sz="1600" dirty="0"/>
              <a:t>        if z&lt;q(j)</a:t>
            </a:r>
          </a:p>
          <a:p>
            <a:pPr marL="0" indent="0">
              <a:buNone/>
            </a:pPr>
            <a:r>
              <a:rPr lang="pl-PL" sz="1600" dirty="0"/>
              <a:t>            profit=(sp * z) + (sv * (q(j) - z)) - (pc * q(j));</a:t>
            </a:r>
          </a:p>
          <a:p>
            <a:pPr marL="0" indent="0">
              <a:buNone/>
            </a:pPr>
            <a:r>
              <a:rPr lang="en-IN" sz="1600" dirty="0"/>
              <a:t>        else</a:t>
            </a:r>
          </a:p>
          <a:p>
            <a:pPr marL="0" indent="0">
              <a:buNone/>
            </a:pPr>
            <a:r>
              <a:rPr lang="en-IN" sz="1600" dirty="0"/>
              <a:t>            profit=(</a:t>
            </a:r>
            <a:r>
              <a:rPr lang="en-IN" sz="1600" dirty="0" err="1"/>
              <a:t>sp</a:t>
            </a:r>
            <a:r>
              <a:rPr lang="en-IN" sz="1600" dirty="0"/>
              <a:t> * q(j))-(pc * q(j))-(</a:t>
            </a:r>
            <a:r>
              <a:rPr lang="en-IN" sz="1600" dirty="0" err="1"/>
              <a:t>sc</a:t>
            </a:r>
            <a:r>
              <a:rPr lang="en-IN" sz="1600" dirty="0"/>
              <a:t>*(z - q(j)));</a:t>
            </a:r>
          </a:p>
          <a:p>
            <a:pPr marL="0" indent="0">
              <a:buNone/>
            </a:pPr>
            <a:r>
              <a:rPr lang="en-IN" sz="1600" dirty="0"/>
              <a:t>        end</a:t>
            </a:r>
          </a:p>
          <a:p>
            <a:pPr marL="0" indent="0">
              <a:buNone/>
            </a:pPr>
            <a:r>
              <a:rPr lang="en-IN" sz="1600" dirty="0"/>
              <a:t>        sum=</a:t>
            </a:r>
            <a:r>
              <a:rPr lang="en-IN" sz="1600" dirty="0" err="1"/>
              <a:t>sum+profit</a:t>
            </a:r>
            <a:r>
              <a:rPr lang="en-IN" sz="1600" dirty="0"/>
              <a:t>;</a:t>
            </a:r>
          </a:p>
          <a:p>
            <a:pPr marL="0" indent="0">
              <a:buNone/>
            </a:pPr>
            <a:r>
              <a:rPr lang="en-IN" sz="1600" dirty="0"/>
              <a:t>    end</a:t>
            </a:r>
          </a:p>
          <a:p>
            <a:pPr marL="0" indent="0">
              <a:buNone/>
            </a:pPr>
            <a:r>
              <a:rPr lang="en-IN" sz="1600" dirty="0"/>
              <a:t>    </a:t>
            </a:r>
            <a:r>
              <a:rPr lang="en-IN" sz="1600" dirty="0" err="1"/>
              <a:t>avg_profit</a:t>
            </a:r>
            <a:r>
              <a:rPr lang="en-IN" sz="1600" dirty="0"/>
              <a:t>(j)=sum/r; </a:t>
            </a:r>
            <a:endParaRPr lang="en-IN" sz="1600" dirty="0" smtClean="0"/>
          </a:p>
          <a:p>
            <a:pPr marL="0" indent="0">
              <a:buNone/>
            </a:pPr>
            <a:r>
              <a:rPr lang="en-IN" sz="1600" dirty="0"/>
              <a:t> </a:t>
            </a:r>
            <a:r>
              <a:rPr lang="en-IN" sz="1600" dirty="0" smtClean="0"/>
              <a:t>    j=j+1</a:t>
            </a:r>
            <a:r>
              <a:rPr lang="en-IN" sz="1600" dirty="0"/>
              <a:t>;</a:t>
            </a:r>
          </a:p>
          <a:p>
            <a:pPr marL="0" indent="0">
              <a:buNone/>
            </a:pPr>
            <a:r>
              <a:rPr lang="en-IN" sz="1600" dirty="0"/>
              <a:t>    q(j)=q(j-1)+iv;</a:t>
            </a:r>
          </a:p>
          <a:p>
            <a:pPr marL="0" indent="0">
              <a:buNone/>
            </a:pPr>
            <a:r>
              <a:rPr lang="en-IN" sz="1600" dirty="0"/>
              <a:t>end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19014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824" y="76200"/>
            <a:ext cx="8229600" cy="1143000"/>
          </a:xfrm>
        </p:spPr>
        <p:txBody>
          <a:bodyPr/>
          <a:lstStyle/>
          <a:p>
            <a:pPr algn="l"/>
            <a:r>
              <a:rPr lang="en-US" sz="3600" dirty="0" smtClean="0"/>
              <a:t>Part 4 Plotting the results</a:t>
            </a:r>
            <a:endParaRPr lang="en-I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r>
              <a:rPr lang="en-IN" sz="2200" dirty="0"/>
              <a:t>[</a:t>
            </a:r>
            <a:r>
              <a:rPr lang="en-IN" sz="2200" dirty="0" err="1"/>
              <a:t>max_profit,q_no</a:t>
            </a:r>
            <a:r>
              <a:rPr lang="en-IN" sz="2200" dirty="0"/>
              <a:t>]=max(</a:t>
            </a:r>
            <a:r>
              <a:rPr lang="en-IN" sz="2200" dirty="0" err="1"/>
              <a:t>avg_profit</a:t>
            </a:r>
            <a:r>
              <a:rPr lang="en-IN" sz="2200" dirty="0"/>
              <a:t>);</a:t>
            </a:r>
          </a:p>
          <a:p>
            <a:pPr marL="0" indent="0">
              <a:buNone/>
            </a:pPr>
            <a:r>
              <a:rPr lang="en-IN" sz="2200" dirty="0" err="1"/>
              <a:t>q_max</a:t>
            </a:r>
            <a:r>
              <a:rPr lang="en-IN" sz="2200" dirty="0"/>
              <a:t>=q(</a:t>
            </a:r>
            <a:r>
              <a:rPr lang="en-IN" sz="2200" dirty="0" err="1"/>
              <a:t>q_no</a:t>
            </a:r>
            <a:r>
              <a:rPr lang="en-IN" sz="2200" dirty="0"/>
              <a:t>);</a:t>
            </a:r>
          </a:p>
          <a:p>
            <a:pPr marL="0" indent="0">
              <a:buNone/>
            </a:pPr>
            <a:r>
              <a:rPr lang="en-IN" sz="2200" dirty="0" err="1"/>
              <a:t>l_q</a:t>
            </a:r>
            <a:r>
              <a:rPr lang="en-IN" sz="2200" dirty="0"/>
              <a:t>=size(q,2);</a:t>
            </a:r>
          </a:p>
          <a:p>
            <a:pPr marL="0" indent="0">
              <a:buNone/>
            </a:pPr>
            <a:r>
              <a:rPr lang="en-IN" sz="2200" dirty="0"/>
              <a:t>q(</a:t>
            </a:r>
            <a:r>
              <a:rPr lang="en-IN" sz="2200" dirty="0" err="1"/>
              <a:t>l_q</a:t>
            </a:r>
            <a:r>
              <a:rPr lang="en-IN" sz="2200" dirty="0"/>
              <a:t>)=[];</a:t>
            </a:r>
          </a:p>
          <a:p>
            <a:pPr marL="0" indent="0">
              <a:buNone/>
            </a:pPr>
            <a:r>
              <a:rPr lang="en-IN" sz="2200" dirty="0"/>
              <a:t>figure(1)</a:t>
            </a:r>
          </a:p>
          <a:p>
            <a:pPr marL="0" indent="0">
              <a:buNone/>
            </a:pPr>
            <a:r>
              <a:rPr lang="en-IN" sz="2400" dirty="0"/>
              <a:t>plot(</a:t>
            </a:r>
            <a:r>
              <a:rPr lang="en-IN" sz="2400" dirty="0" err="1"/>
              <a:t>q,avg_profit</a:t>
            </a:r>
            <a:r>
              <a:rPr lang="en-IN" sz="2400" dirty="0" smtClean="0"/>
              <a:t>,'--</a:t>
            </a:r>
            <a:r>
              <a:rPr lang="en-IN" sz="2400" dirty="0" err="1" smtClean="0"/>
              <a:t>rs</a:t>
            </a:r>
            <a:r>
              <a:rPr lang="en-IN" sz="2400" dirty="0" smtClean="0"/>
              <a:t>', '</a:t>
            </a:r>
            <a:r>
              <a:rPr lang="en-IN" sz="2400" dirty="0" err="1" smtClean="0"/>
              <a:t>LineWidth</a:t>
            </a:r>
            <a:r>
              <a:rPr lang="en-IN" sz="2400" dirty="0" smtClean="0"/>
              <a:t>', 2, '</a:t>
            </a:r>
            <a:r>
              <a:rPr lang="en-IN" sz="2400" dirty="0" err="1" smtClean="0"/>
              <a:t>MarkerEdgeColor</a:t>
            </a:r>
            <a:r>
              <a:rPr lang="en-IN" sz="2400" dirty="0" smtClean="0"/>
              <a:t>', 'k', '</a:t>
            </a:r>
            <a:r>
              <a:rPr lang="en-IN" sz="2400" dirty="0" err="1" smtClean="0"/>
              <a:t>MarkerFaceColor</a:t>
            </a:r>
            <a:r>
              <a:rPr lang="en-IN" sz="2400" dirty="0" smtClean="0"/>
              <a:t>', 'g', 'MarkerSize</a:t>
            </a:r>
            <a:r>
              <a:rPr lang="en-IN" sz="2400" dirty="0"/>
              <a:t>',4)    </a:t>
            </a:r>
          </a:p>
          <a:p>
            <a:pPr marL="0" indent="0">
              <a:buNone/>
            </a:pPr>
            <a:r>
              <a:rPr lang="en-IN" sz="2200" dirty="0" err="1"/>
              <a:t>xlabel</a:t>
            </a:r>
            <a:r>
              <a:rPr lang="en-IN" sz="2200" dirty="0"/>
              <a:t>('Quantity')</a:t>
            </a:r>
          </a:p>
          <a:p>
            <a:pPr marL="0" indent="0">
              <a:buNone/>
            </a:pPr>
            <a:r>
              <a:rPr lang="en-IN" sz="2200" dirty="0" err="1"/>
              <a:t>ylabel</a:t>
            </a:r>
            <a:r>
              <a:rPr lang="en-IN" sz="2200" dirty="0"/>
              <a:t>('Profit')</a:t>
            </a:r>
          </a:p>
          <a:p>
            <a:pPr marL="0" indent="0">
              <a:buNone/>
            </a:pPr>
            <a:r>
              <a:rPr lang="en-IN" sz="2200" dirty="0"/>
              <a:t>title('Plot of Profit </a:t>
            </a:r>
            <a:r>
              <a:rPr lang="en-IN" sz="2200" dirty="0" err="1"/>
              <a:t>vs</a:t>
            </a:r>
            <a:r>
              <a:rPr lang="en-IN" sz="2200" dirty="0"/>
              <a:t> Quantity for Newsvendor Model')</a:t>
            </a:r>
          </a:p>
          <a:p>
            <a:endParaRPr lang="en-IN" dirty="0"/>
          </a:p>
          <a:p>
            <a:endParaRPr lang="en-IN" dirty="0"/>
          </a:p>
        </p:txBody>
      </p:sp>
      <p:sp>
        <p:nvSpPr>
          <p:cNvPr id="14" name="Parallelogram 13"/>
          <p:cNvSpPr/>
          <p:nvPr/>
        </p:nvSpPr>
        <p:spPr>
          <a:xfrm>
            <a:off x="526224" y="1524000"/>
            <a:ext cx="2590800" cy="4572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Display the maximum profit and corresponding quantity</a:t>
            </a:r>
          </a:p>
        </p:txBody>
      </p:sp>
      <p:sp>
        <p:nvSpPr>
          <p:cNvPr id="15" name="Flowchart: Process 14"/>
          <p:cNvSpPr/>
          <p:nvPr/>
        </p:nvSpPr>
        <p:spPr>
          <a:xfrm>
            <a:off x="3345624" y="1371600"/>
            <a:ext cx="2286000" cy="6096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Store the trial results. Find the average of quantities and profits of different trials</a:t>
            </a:r>
          </a:p>
        </p:txBody>
      </p:sp>
      <p:sp>
        <p:nvSpPr>
          <p:cNvPr id="16" name="Flowchart: Terminator 15"/>
          <p:cNvSpPr/>
          <p:nvPr/>
        </p:nvSpPr>
        <p:spPr>
          <a:xfrm>
            <a:off x="7917624" y="1524000"/>
            <a:ext cx="914400" cy="3048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STOP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7612824" y="1752600"/>
            <a:ext cx="30480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Flowchart: Process 18"/>
          <p:cNvSpPr/>
          <p:nvPr/>
        </p:nvSpPr>
        <p:spPr>
          <a:xfrm>
            <a:off x="6774624" y="533400"/>
            <a:ext cx="1447800" cy="68580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Find the maximum profit out of average profit(j)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10800000">
            <a:off x="2027999" y="1143000"/>
            <a:ext cx="4746625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rallelogram 20"/>
          <p:cNvSpPr/>
          <p:nvPr/>
        </p:nvSpPr>
        <p:spPr>
          <a:xfrm>
            <a:off x="5860224" y="1371600"/>
            <a:ext cx="1905000" cy="6096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Display the final Result i.e. quantity and profit.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3040824" y="1752600"/>
            <a:ext cx="30480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23" name="Right Arrow 22"/>
          <p:cNvSpPr/>
          <p:nvPr/>
        </p:nvSpPr>
        <p:spPr>
          <a:xfrm>
            <a:off x="5631624" y="1676400"/>
            <a:ext cx="30480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  <p:sp>
        <p:nvSpPr>
          <p:cNvPr id="24" name="Down Arrow 23"/>
          <p:cNvSpPr/>
          <p:nvPr/>
        </p:nvSpPr>
        <p:spPr>
          <a:xfrm flipH="1">
            <a:off x="1925256" y="1144589"/>
            <a:ext cx="159576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xmlns="" val="92870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0999"/>
            <a:ext cx="8229600" cy="1036639"/>
          </a:xfrm>
        </p:spPr>
        <p:txBody>
          <a:bodyPr/>
          <a:lstStyle/>
          <a:p>
            <a:r>
              <a:rPr lang="en-US" sz="3200" b="1" dirty="0" smtClean="0"/>
              <a:t>Function to </a:t>
            </a:r>
            <a:r>
              <a:rPr lang="en-US" sz="3200" b="1" dirty="0" smtClean="0"/>
              <a:t>check the </a:t>
            </a:r>
            <a:r>
              <a:rPr lang="en-US" sz="3200" b="1" dirty="0" smtClean="0"/>
              <a:t>repeatability </a:t>
            </a:r>
            <a:r>
              <a:rPr lang="en-US" sz="3200" b="1" dirty="0" smtClean="0"/>
              <a:t>of simulation experiment </a:t>
            </a:r>
            <a:r>
              <a:rPr lang="en-US" sz="3200" b="1" dirty="0" smtClean="0"/>
              <a:t>in </a:t>
            </a:r>
            <a:r>
              <a:rPr lang="en-US" sz="3200" b="1" dirty="0" smtClean="0"/>
              <a:t>MATLAB </a:t>
            </a:r>
            <a:endParaRPr lang="en-IN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Now we create a new function in MATLAB to check the repeatability of simulation experiment</a:t>
            </a:r>
          </a:p>
          <a:p>
            <a:r>
              <a:rPr lang="en-US" sz="2800" dirty="0" smtClean="0"/>
              <a:t>We are going to run the code repeatedly for same value of initial condition. Objective of doing this is to check the consistency of the result. </a:t>
            </a:r>
          </a:p>
          <a:p>
            <a:r>
              <a:rPr lang="en-US" sz="2800" dirty="0" smtClean="0"/>
              <a:t>For doing that, we will define a function which will take all the input parameters and give result as </a:t>
            </a:r>
            <a:r>
              <a:rPr lang="en-US" sz="2800" dirty="0" err="1" smtClean="0"/>
              <a:t>Max_Profit</a:t>
            </a:r>
            <a:r>
              <a:rPr lang="en-US" sz="2800" dirty="0" smtClean="0"/>
              <a:t> and corresponding Q value </a:t>
            </a:r>
          </a:p>
          <a:p>
            <a:pPr marL="0" indent="0">
              <a:buNone/>
            </a:pP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3535663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525963"/>
          </a:xfrm>
        </p:spPr>
        <p:txBody>
          <a:bodyPr/>
          <a:lstStyle/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function [</a:t>
            </a:r>
            <a:r>
              <a:rPr lang="en-IN" sz="1600" dirty="0" err="1"/>
              <a:t>max_profit,q_max</a:t>
            </a:r>
            <a:r>
              <a:rPr lang="en-IN" sz="1600" dirty="0"/>
              <a:t>] = </a:t>
            </a:r>
            <a:r>
              <a:rPr lang="en-IN" sz="1600" dirty="0" err="1"/>
              <a:t>news_func</a:t>
            </a:r>
            <a:r>
              <a:rPr lang="en-IN" sz="1600" dirty="0"/>
              <a:t>(</a:t>
            </a:r>
            <a:r>
              <a:rPr lang="en-IN" sz="1600" dirty="0" err="1"/>
              <a:t>pc,sp,sv,sc,m_d,sd_d,r,iv</a:t>
            </a:r>
            <a:r>
              <a:rPr lang="en-IN" sz="1600" dirty="0"/>
              <a:t>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q=[];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q(1)=</a:t>
            </a:r>
            <a:r>
              <a:rPr lang="en-IN" sz="1600" dirty="0" err="1"/>
              <a:t>m_d</a:t>
            </a:r>
            <a:r>
              <a:rPr lang="en-IN" sz="1600" dirty="0"/>
              <a:t>-(3*</a:t>
            </a:r>
            <a:r>
              <a:rPr lang="en-IN" sz="1600" dirty="0" err="1"/>
              <a:t>sd_d</a:t>
            </a:r>
            <a:r>
              <a:rPr lang="en-IN" sz="1600" dirty="0"/>
              <a:t>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 err="1"/>
              <a:t>avg_profit</a:t>
            </a:r>
            <a:r>
              <a:rPr lang="en-IN" sz="1600" dirty="0"/>
              <a:t>=[];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j=1;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while q(j)&lt;=(</a:t>
            </a:r>
            <a:r>
              <a:rPr lang="en-IN" sz="1600" dirty="0" err="1"/>
              <a:t>m_d</a:t>
            </a:r>
            <a:r>
              <a:rPr lang="en-IN" sz="1600" dirty="0"/>
              <a:t>+(3*</a:t>
            </a:r>
            <a:r>
              <a:rPr lang="en-IN" sz="1600" dirty="0" err="1"/>
              <a:t>sd_d</a:t>
            </a:r>
            <a:r>
              <a:rPr lang="en-IN" sz="1600" dirty="0"/>
              <a:t>))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sum=0;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for u=1:r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    z=</a:t>
            </a:r>
            <a:r>
              <a:rPr lang="en-IN" sz="1600" dirty="0" err="1"/>
              <a:t>normrnd</a:t>
            </a:r>
            <a:r>
              <a:rPr lang="en-IN" sz="1600" dirty="0"/>
              <a:t>(</a:t>
            </a:r>
            <a:r>
              <a:rPr lang="en-IN" sz="1600" dirty="0" err="1"/>
              <a:t>m_d,sd_d</a:t>
            </a:r>
            <a:r>
              <a:rPr lang="en-IN" sz="1600" dirty="0"/>
              <a:t>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    if z&lt;q(j)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pl-PL" sz="1600" dirty="0"/>
              <a:t>            profit=(sp * z) + (sv * (q(j) - z)) - (pc * q(j));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    else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        profit=(</a:t>
            </a:r>
            <a:r>
              <a:rPr lang="en-IN" sz="1600" dirty="0" err="1"/>
              <a:t>sp</a:t>
            </a:r>
            <a:r>
              <a:rPr lang="en-IN" sz="1600" dirty="0"/>
              <a:t> * q(j))-(pc * q(j))-(</a:t>
            </a:r>
            <a:r>
              <a:rPr lang="en-IN" sz="1600" dirty="0" err="1"/>
              <a:t>sc</a:t>
            </a:r>
            <a:r>
              <a:rPr lang="en-IN" sz="1600" dirty="0"/>
              <a:t>*(z - q(j)));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    end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    sum=</a:t>
            </a:r>
            <a:r>
              <a:rPr lang="en-IN" sz="1600" dirty="0" err="1"/>
              <a:t>sum+profit</a:t>
            </a:r>
            <a:r>
              <a:rPr lang="en-IN" sz="1600" dirty="0"/>
              <a:t>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end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</a:t>
            </a:r>
            <a:r>
              <a:rPr lang="en-IN" sz="1600" dirty="0" err="1"/>
              <a:t>avg_profit</a:t>
            </a:r>
            <a:r>
              <a:rPr lang="en-IN" sz="1600" dirty="0"/>
              <a:t>(j)=sum/r; 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j=j+1;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    q(j)=q(j-1)+iv;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end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/>
              <a:t>[</a:t>
            </a:r>
            <a:r>
              <a:rPr lang="en-IN" sz="1600" dirty="0" err="1"/>
              <a:t>max_profit,q_no</a:t>
            </a:r>
            <a:r>
              <a:rPr lang="en-IN" sz="1600" dirty="0"/>
              <a:t>]=max(</a:t>
            </a:r>
            <a:r>
              <a:rPr lang="en-IN" sz="1600" dirty="0" err="1"/>
              <a:t>avg_profit</a:t>
            </a:r>
            <a:r>
              <a:rPr lang="en-IN" sz="1600" dirty="0"/>
              <a:t>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 err="1"/>
              <a:t>q_max</a:t>
            </a:r>
            <a:r>
              <a:rPr lang="en-IN" sz="1600" dirty="0"/>
              <a:t>=q(</a:t>
            </a:r>
            <a:r>
              <a:rPr lang="en-IN" sz="1600" dirty="0" err="1"/>
              <a:t>q_no</a:t>
            </a:r>
            <a:r>
              <a:rPr lang="en-IN" sz="1600" dirty="0"/>
              <a:t>);</a:t>
            </a:r>
          </a:p>
          <a:p>
            <a:pPr marL="0" indent="0">
              <a:spcBef>
                <a:spcPts val="100"/>
              </a:spcBef>
              <a:buNone/>
            </a:pPr>
            <a:r>
              <a:rPr lang="en-IN" sz="1600" dirty="0" smtClean="0"/>
              <a:t>end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xmlns="" val="1277658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for checking the repeatability (1)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2400" dirty="0"/>
              <a:t>pc=input('Enter the purchase cost: ');</a:t>
            </a:r>
          </a:p>
          <a:p>
            <a:pPr marL="0" indent="0">
              <a:buNone/>
            </a:pPr>
            <a:r>
              <a:rPr lang="en-IN" sz="2400" dirty="0" err="1"/>
              <a:t>sp</a:t>
            </a:r>
            <a:r>
              <a:rPr lang="en-IN" sz="2400" dirty="0"/>
              <a:t>=input('Enter the selling price: ');</a:t>
            </a:r>
          </a:p>
          <a:p>
            <a:pPr marL="0" indent="0">
              <a:buNone/>
            </a:pPr>
            <a:r>
              <a:rPr lang="en-IN" sz="2400" dirty="0" err="1"/>
              <a:t>sv</a:t>
            </a:r>
            <a:r>
              <a:rPr lang="en-IN" sz="2400" dirty="0"/>
              <a:t>=input('Enter the salvage value: ');</a:t>
            </a:r>
          </a:p>
          <a:p>
            <a:pPr marL="0" indent="0">
              <a:buNone/>
            </a:pPr>
            <a:r>
              <a:rPr lang="en-IN" sz="2400" dirty="0" err="1"/>
              <a:t>sc</a:t>
            </a:r>
            <a:r>
              <a:rPr lang="en-IN" sz="2400" dirty="0"/>
              <a:t>=input('Enter the shortage cost: ');</a:t>
            </a:r>
          </a:p>
          <a:p>
            <a:pPr marL="0" indent="0">
              <a:buNone/>
            </a:pPr>
            <a:r>
              <a:rPr lang="en-IN" sz="2400" dirty="0" err="1"/>
              <a:t>m_d</a:t>
            </a:r>
            <a:r>
              <a:rPr lang="en-IN" sz="2400" dirty="0"/>
              <a:t>=input('Enter the mean value of the demand: ');</a:t>
            </a:r>
          </a:p>
          <a:p>
            <a:pPr marL="0" indent="0">
              <a:buNone/>
            </a:pPr>
            <a:r>
              <a:rPr lang="en-IN" sz="2400" dirty="0" err="1"/>
              <a:t>sd_d</a:t>
            </a:r>
            <a:r>
              <a:rPr lang="en-IN" sz="2400" dirty="0"/>
              <a:t>=input('Enter the standard deviation of the demand: ');</a:t>
            </a:r>
          </a:p>
          <a:p>
            <a:pPr marL="0" indent="0">
              <a:buNone/>
            </a:pPr>
            <a:r>
              <a:rPr lang="en-IN" sz="2400" dirty="0"/>
              <a:t>r=input('Enter the number of simulation runs: ');</a:t>
            </a:r>
          </a:p>
          <a:p>
            <a:pPr marL="0" indent="0">
              <a:buNone/>
            </a:pPr>
            <a:r>
              <a:rPr lang="en-IN" sz="2400" dirty="0"/>
              <a:t>iv=input('Enter the increment value by which the quantity will vary: ');</a:t>
            </a:r>
          </a:p>
          <a:p>
            <a:pPr marL="0" indent="0">
              <a:buNone/>
            </a:pPr>
            <a:endParaRPr lang="en-IN" sz="2400" dirty="0"/>
          </a:p>
          <a:p>
            <a:pPr marL="0" indent="0">
              <a:buNone/>
            </a:pP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xmlns="" val="814189036"/>
      </p:ext>
    </p:extLst>
  </p:cSld>
  <p:clrMapOvr>
    <a:masterClrMapping/>
  </p:clrMapOvr>
</p:sld>
</file>

<file path=ppt/theme/theme1.xml><?xml version="1.0" encoding="utf-8"?>
<a:theme xmlns:a="http://schemas.openxmlformats.org/drawingml/2006/main" name="1_6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16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160</Template>
  <TotalTime>5020</TotalTime>
  <Words>987</Words>
  <Application>Microsoft Office PowerPoint</Application>
  <PresentationFormat>On-screen Show (4:3)</PresentationFormat>
  <Paragraphs>146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1_63</vt:lpstr>
      <vt:lpstr>160</vt:lpstr>
      <vt:lpstr>Thème Office</vt:lpstr>
      <vt:lpstr>1_160</vt:lpstr>
      <vt:lpstr>2_Thème Office</vt:lpstr>
      <vt:lpstr>2_160</vt:lpstr>
      <vt:lpstr>Slide 1</vt:lpstr>
      <vt:lpstr>Slide 2</vt:lpstr>
      <vt:lpstr>Slide 3</vt:lpstr>
      <vt:lpstr>Slide 4</vt:lpstr>
      <vt:lpstr>Code for Loop</vt:lpstr>
      <vt:lpstr>Part 4 Plotting the results</vt:lpstr>
      <vt:lpstr>Function to check the repeatability of simulation experiment in MATLAB </vt:lpstr>
      <vt:lpstr>Slide 8</vt:lpstr>
      <vt:lpstr>Code for checking the repeatability (1)</vt:lpstr>
      <vt:lpstr>Code for checking the repeatability (2)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Sushovan</dc:creator>
  <cp:lastModifiedBy>VLS-1</cp:lastModifiedBy>
  <cp:revision>320</cp:revision>
  <dcterms:created xsi:type="dcterms:W3CDTF">2006-08-16T00:00:00Z</dcterms:created>
  <dcterms:modified xsi:type="dcterms:W3CDTF">2013-07-01T09:22:57Z</dcterms:modified>
</cp:coreProperties>
</file>