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6.xml" ContentType="application/vnd.openxmlformats-officedocument.presentationml.slideMaster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3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56" r:id="rId2"/>
    <p:sldMasterId id="2147483768" r:id="rId3"/>
    <p:sldMasterId id="2147483780" r:id="rId4"/>
    <p:sldMasterId id="2147483792" r:id="rId5"/>
    <p:sldMasterId id="2147483804" r:id="rId6"/>
  </p:sldMasterIdLst>
  <p:notesMasterIdLst>
    <p:notesMasterId r:id="rId27"/>
  </p:notesMasterIdLst>
  <p:sldIdLst>
    <p:sldId id="339" r:id="rId7"/>
    <p:sldId id="436" r:id="rId8"/>
    <p:sldId id="437" r:id="rId9"/>
    <p:sldId id="459" r:id="rId10"/>
    <p:sldId id="477" r:id="rId11"/>
    <p:sldId id="478" r:id="rId12"/>
    <p:sldId id="479" r:id="rId13"/>
    <p:sldId id="480" r:id="rId14"/>
    <p:sldId id="481" r:id="rId15"/>
    <p:sldId id="460" r:id="rId16"/>
    <p:sldId id="474" r:id="rId17"/>
    <p:sldId id="482" r:id="rId18"/>
    <p:sldId id="489" r:id="rId19"/>
    <p:sldId id="475" r:id="rId20"/>
    <p:sldId id="483" r:id="rId21"/>
    <p:sldId id="484" r:id="rId22"/>
    <p:sldId id="485" r:id="rId23"/>
    <p:sldId id="486" r:id="rId24"/>
    <p:sldId id="487" r:id="rId25"/>
    <p:sldId id="488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0FA3"/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06" autoAdjust="0"/>
    <p:restoredTop sz="94660"/>
  </p:normalViewPr>
  <p:slideViewPr>
    <p:cSldViewPr>
      <p:cViewPr>
        <p:scale>
          <a:sx n="66" d="100"/>
          <a:sy n="66" d="100"/>
        </p:scale>
        <p:origin x="-2958" y="-10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99223C-7351-469C-8236-3BB5BA2BCC85}" type="doc">
      <dgm:prSet loTypeId="urn:microsoft.com/office/officeart/2005/8/layout/list1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IN"/>
        </a:p>
      </dgm:t>
    </dgm:pt>
    <dgm:pt modelId="{A77490DA-0077-4E3F-8267-0D94C133A036}" type="pres">
      <dgm:prSet presAssocID="{3C99223C-7351-469C-8236-3BB5BA2BCC8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</dgm:ptLst>
  <dgm:cxnLst>
    <dgm:cxn modelId="{412C1B07-CE87-45EA-AF58-4AEBF71FBFAA}" type="presOf" srcId="{3C99223C-7351-469C-8236-3BB5BA2BCC85}" destId="{A77490DA-0077-4E3F-8267-0D94C133A036}" srcOrd="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99223C-7351-469C-8236-3BB5BA2BCC85}" type="doc">
      <dgm:prSet loTypeId="urn:microsoft.com/office/officeart/2005/8/layout/list1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en-IN"/>
        </a:p>
      </dgm:t>
    </dgm:pt>
    <dgm:pt modelId="{A77490DA-0077-4E3F-8267-0D94C133A036}" type="pres">
      <dgm:prSet presAssocID="{3C99223C-7351-469C-8236-3BB5BA2BCC8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</dgm:ptLst>
  <dgm:cxnLst>
    <dgm:cxn modelId="{F9E2283F-B659-45F2-AE5A-DB9AFCDDBCB9}" type="presOf" srcId="{3C99223C-7351-469C-8236-3BB5BA2BCC85}" destId="{A77490DA-0077-4E3F-8267-0D94C133A036}" srcOrd="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99223C-7351-469C-8236-3BB5BA2BCC85}" type="doc">
      <dgm:prSet loTypeId="urn:microsoft.com/office/officeart/2005/8/layout/list1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en-IN"/>
        </a:p>
      </dgm:t>
    </dgm:pt>
    <dgm:pt modelId="{A77490DA-0077-4E3F-8267-0D94C133A036}" type="pres">
      <dgm:prSet presAssocID="{3C99223C-7351-469C-8236-3BB5BA2BCC8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</dgm:ptLst>
  <dgm:cxnLst>
    <dgm:cxn modelId="{262F845B-5284-414C-BAFF-16095263C49D}" type="presOf" srcId="{3C99223C-7351-469C-8236-3BB5BA2BCC85}" destId="{A77490DA-0077-4E3F-8267-0D94C133A036}" srcOrd="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1507F-4296-45A0-B13B-519B3C6B987A}" type="datetimeFigureOut">
              <a:rPr lang="en-IN" smtClean="0"/>
              <a:pPr/>
              <a:t>7/1/2013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B9344-1569-41E0-9072-11CF2D51C27A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3199051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B9344-1569-41E0-9072-11CF2D51C27A}" type="slidenum">
              <a:rPr lang="en-IN" smtClean="0"/>
              <a:pPr/>
              <a:t>2</a:t>
            </a:fld>
            <a:endParaRPr lang="en-I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34191-8915-4C20-BF4F-9E3E279A97AE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ADC4-E2FE-4A7F-8301-749EF334EE56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FED58-36D5-45B5-8A75-BBDA6B69CE6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EC8A-354E-4AB4-901C-CC889BBE7E38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30F37-8EF6-41EF-B269-EB115AF1DEA5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3E008-D7A1-4D15-88C4-84C8BB3DBA3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34191-8915-4C20-BF4F-9E3E279A97AE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ADC4-E2FE-4A7F-8301-749EF334EE56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254D8-A7C6-40E0-9F97-38AA816DAFC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D6783-C232-4592-81FD-AEB82D859EEB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4781E-0867-496A-BB0D-64119B32116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1276E-182F-44FD-86E2-238CE1146000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B54D6-5C64-4AF7-8DD5-56672A3091F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727B7-7CE9-418C-ACA9-22158B593440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D4D64-62E6-454F-A408-E89DA2F4F0D7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01434-995F-4E9D-BD67-3F0DF89D170B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28E30-55C0-465E-8CD3-65DFA660B5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AFBC0-E706-420C-A344-ED5E7CF3BA50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A8CC2-4D62-4F2D-9D52-93E3BDEFE08F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D02FF-B791-4C7B-9773-3BD05132606B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FB431-59B6-45FB-8BDC-E924BA4EBF5D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24FE3-4621-4BB0-A39A-F4EE7929BDB0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254D8-A7C6-40E0-9F97-38AA816DAFC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D6783-C232-4592-81FD-AEB82D859EEB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0B715-E635-4FF2-92A1-5BEDF1D2313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54635-215C-4486-803C-7AE55FF569F4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FED58-36D5-45B5-8A75-BBDA6B69CE67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EC8A-354E-4AB4-901C-CC889BBE7E38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30F37-8EF6-41EF-B269-EB115AF1DEA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3E008-D7A1-4D15-88C4-84C8BB3DBA35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4781E-0867-496A-BB0D-64119B3211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1276E-182F-44FD-86E2-238CE1146000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094F4-3EB4-4AC5-8F40-41D399B8B02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A1B28-37D8-4FF3-AA5D-3655148AB8D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0EF9C-B2DD-4D69-B051-9CB039F5B81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ED950-3522-45D5-9C03-4BA9763F955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9092E-4A55-448F-B4F3-FA6B3262205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00518-BA1F-43F9-BDB1-DE175834928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82909-F1D4-4596-B120-46669E59629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90A99-F061-4CAF-82EB-11B51676912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9956D-4150-4323-A702-535059F92F9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DFFD2-D0D4-41FE-AFD6-1180C3A9BB3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7D456-91EF-4F16-B50E-A9E1B1BFB8A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1F845-502F-4602-9C97-316224038D5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B54D6-5C64-4AF7-8DD5-56672A3091F2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727B7-7CE9-418C-ACA9-22158B593440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25A8B-FD50-4223-9C5F-0ABB0598CD0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51924-05FF-43F9-B5BD-447AC57A73F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3221D-5A4D-429E-A5FB-3459096989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65F11-5A49-476B-BBC4-FBC461C0DC7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062C1-E882-4702-B0AF-116FC06A05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A87D4-5A66-4912-BFB0-745ED9713A7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D662B-D3CD-4903-A68E-81C96D9FF7C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AC50C-08D4-43C9-9625-3E7866D3742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C762A-DBB9-46CA-9521-ABA591DDDCC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08C10-02E8-4FDB-86D2-B788527DE08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D4D64-62E6-454F-A408-E89DA2F4F0D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01434-995F-4E9D-BD67-3F0DF89D170B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094F4-3EB4-4AC5-8F40-41D399B8B02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A1B28-37D8-4FF3-AA5D-3655148AB8D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0EF9C-B2DD-4D69-B051-9CB039F5B81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ED950-3522-45D5-9C03-4BA9763F955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9092E-4A55-448F-B4F3-FA6B3262205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00518-BA1F-43F9-BDB1-DE175834928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82909-F1D4-4596-B120-46669E59629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90A99-F061-4CAF-82EB-11B51676912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28E30-55C0-465E-8CD3-65DFA660B55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AFBC0-E706-420C-A344-ED5E7CF3BA50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9956D-4150-4323-A702-535059F92F9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DFFD2-D0D4-41FE-AFD6-1180C3A9BB3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7D456-91EF-4F16-B50E-A9E1B1BFB8A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1F845-502F-4602-9C97-316224038D5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25A8B-FD50-4223-9C5F-0ABB0598CD0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51924-05FF-43F9-B5BD-447AC57A73F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3221D-5A4D-429E-A5FB-3459096989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65F11-5A49-476B-BBC4-FBC461C0DC7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062C1-E882-4702-B0AF-116FC06A05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A87D4-5A66-4912-BFB0-745ED9713A7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D662B-D3CD-4903-A68E-81C96D9FF7C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AC50C-08D4-43C9-9625-3E7866D3742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C762A-DBB9-46CA-9521-ABA591DDDCC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08C10-02E8-4FDB-86D2-B788527DE08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A8CC2-4D62-4F2D-9D52-93E3BDEFE08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D02FF-B791-4C7B-9773-3BD05132606B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FB431-59B6-45FB-8BDC-E924BA4EBF5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24FE3-4621-4BB0-A39A-F4EE7929BDB0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fr-CA" noProof="0" dirty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0B715-E635-4FF2-92A1-5BEDF1D2313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54635-215C-4486-803C-7AE55FF569F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fr-CA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B31A113-5E7F-46E6-9D29-072BCC00F88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AE04054-F65B-4584-B2C2-0AE37E547D96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IN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IN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IN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IN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IN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IN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C6E1B2-0C43-4AF5-8DD7-88768A227D1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F01F4CF-9221-45B8-A00F-C03DA916E8E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IN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IN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IN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IN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C6E1B2-0C43-4AF5-8DD7-88768A227D1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F01F4CF-9221-45B8-A00F-C03DA916E8E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667000" y="609600"/>
            <a:ext cx="5791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Simulation</a:t>
            </a:r>
          </a:p>
          <a:p>
            <a:pPr algn="ctr"/>
            <a:r>
              <a:rPr lang="en-US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flowchart</a:t>
            </a:r>
          </a:p>
        </p:txBody>
      </p:sp>
      <p:pic>
        <p:nvPicPr>
          <p:cNvPr id="7" name="Picture 1" descr="C:\Users\Chills\Desktop\infosys lab\imgs\s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3810000"/>
            <a:ext cx="2472124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/>
          <p:cNvSpPr>
            <a:spLocks noChangeArrowheads="1"/>
          </p:cNvSpPr>
          <p:nvPr/>
        </p:nvSpPr>
        <p:spPr bwMode="gray">
          <a:xfrm>
            <a:off x="3429000" y="1219200"/>
            <a:ext cx="4800598" cy="4648200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60784"/>
                  <a:invGamma/>
                  <a:alpha val="12000"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60784"/>
                  <a:invGamma/>
                  <a:alpha val="12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" name="Oval 3"/>
          <p:cNvSpPr>
            <a:spLocks noChangeArrowheads="1"/>
          </p:cNvSpPr>
          <p:nvPr/>
        </p:nvSpPr>
        <p:spPr bwMode="gray">
          <a:xfrm>
            <a:off x="3733798" y="1524000"/>
            <a:ext cx="4114800" cy="40386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28575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gray">
          <a:xfrm>
            <a:off x="3810000" y="3225225"/>
            <a:ext cx="3896836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SG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Simulation Flowchart </a:t>
            </a:r>
          </a:p>
          <a:p>
            <a:pPr algn="ctr" eaLnBrk="0" hangingPunct="0">
              <a:defRPr/>
            </a:pPr>
            <a:r>
              <a:rPr lang="en-SG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(Phase 2 : Step 1)</a:t>
            </a:r>
            <a:endParaRPr lang="en-SG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graphicFrame>
        <p:nvGraphicFramePr>
          <p:cNvPr id="21" name="Diagram 20"/>
          <p:cNvGraphicFramePr/>
          <p:nvPr/>
        </p:nvGraphicFramePr>
        <p:xfrm>
          <a:off x="4572000" y="1295400"/>
          <a:ext cx="4495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n Arrow 13"/>
          <p:cNvSpPr/>
          <p:nvPr/>
        </p:nvSpPr>
        <p:spPr>
          <a:xfrm>
            <a:off x="4343400" y="22098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Process 12"/>
          <p:cNvSpPr/>
          <p:nvPr/>
        </p:nvSpPr>
        <p:spPr>
          <a:xfrm>
            <a:off x="3276600" y="1600200"/>
            <a:ext cx="2286000" cy="6858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Start the loop with </a:t>
            </a:r>
            <a:r>
              <a:rPr lang="en-US" sz="1100" b="1" dirty="0" err="1" smtClean="0"/>
              <a:t>i</a:t>
            </a:r>
            <a:r>
              <a:rPr lang="en-US" sz="1100" b="1" dirty="0" smtClean="0"/>
              <a:t>=1 , </a:t>
            </a:r>
            <a:r>
              <a:rPr lang="en-US" sz="1100" b="1" dirty="0" err="1" smtClean="0"/>
              <a:t>tp</a:t>
            </a:r>
            <a:r>
              <a:rPr lang="en-US" sz="1100" b="1" dirty="0" smtClean="0"/>
              <a:t>=0</a:t>
            </a:r>
            <a:endParaRPr lang="en-US" sz="1100" b="1" dirty="0"/>
          </a:p>
        </p:txBody>
      </p:sp>
      <p:sp>
        <p:nvSpPr>
          <p:cNvPr id="58" name="Flowchart: Process 57"/>
          <p:cNvSpPr/>
          <p:nvPr/>
        </p:nvSpPr>
        <p:spPr>
          <a:xfrm>
            <a:off x="3581400" y="4495800"/>
            <a:ext cx="19050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/>
              <a:t>tp</a:t>
            </a:r>
            <a:r>
              <a:rPr lang="en-US" sz="1200" b="1" dirty="0" smtClean="0"/>
              <a:t>=tp+res2</a:t>
            </a:r>
            <a:endParaRPr lang="en-US" sz="1200" b="1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4038600"/>
            <a:ext cx="24574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lowchart: Terminator 3"/>
          <p:cNvSpPr/>
          <p:nvPr/>
        </p:nvSpPr>
        <p:spPr>
          <a:xfrm>
            <a:off x="3810000" y="76200"/>
            <a:ext cx="1066800" cy="228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START</a:t>
            </a:r>
            <a:endParaRPr lang="en-US" b="1" dirty="0"/>
          </a:p>
        </p:txBody>
      </p:sp>
      <p:sp>
        <p:nvSpPr>
          <p:cNvPr id="6" name="Parallelogram 5"/>
          <p:cNvSpPr/>
          <p:nvPr/>
        </p:nvSpPr>
        <p:spPr>
          <a:xfrm>
            <a:off x="3124200" y="609600"/>
            <a:ext cx="2514600" cy="4572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Input f (f is the fraction of the total revenue of the retailer given to the wholesaler)</a:t>
            </a:r>
            <a:endParaRPr lang="en-US" sz="1100" b="1" dirty="0"/>
          </a:p>
        </p:txBody>
      </p:sp>
      <p:sp>
        <p:nvSpPr>
          <p:cNvPr id="8" name="Flowchart: Process 7"/>
          <p:cNvSpPr/>
          <p:nvPr/>
        </p:nvSpPr>
        <p:spPr>
          <a:xfrm>
            <a:off x="3276600" y="2514600"/>
            <a:ext cx="2209800" cy="5334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Generate a random demand z=</a:t>
            </a:r>
            <a:r>
              <a:rPr lang="en-US" sz="1100" b="1" dirty="0" err="1" smtClean="0"/>
              <a:t>m_d</a:t>
            </a:r>
            <a:r>
              <a:rPr lang="en-US" sz="1100" b="1" dirty="0" smtClean="0"/>
              <a:t> + </a:t>
            </a:r>
            <a:r>
              <a:rPr lang="en-US" sz="1100" b="1" dirty="0" err="1" smtClean="0"/>
              <a:t>sd_d</a:t>
            </a:r>
            <a:r>
              <a:rPr lang="en-US" sz="1100" b="1" dirty="0" smtClean="0"/>
              <a:t> * </a:t>
            </a:r>
            <a:r>
              <a:rPr lang="en-US" sz="1100" b="1" dirty="0" err="1" smtClean="0"/>
              <a:t>normrand</a:t>
            </a:r>
            <a:r>
              <a:rPr lang="en-US" sz="1100" b="1" dirty="0" smtClean="0"/>
              <a:t>()</a:t>
            </a:r>
            <a:endParaRPr lang="en-US" sz="1100" b="1" dirty="0"/>
          </a:p>
        </p:txBody>
      </p:sp>
      <p:sp>
        <p:nvSpPr>
          <p:cNvPr id="10" name="Flowchart: Decision 9"/>
          <p:cNvSpPr/>
          <p:nvPr/>
        </p:nvSpPr>
        <p:spPr>
          <a:xfrm>
            <a:off x="3429000" y="3352800"/>
            <a:ext cx="1828800" cy="3810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Is z &gt; Q ?</a:t>
            </a:r>
            <a:endParaRPr lang="en-US" sz="1100" b="1" dirty="0"/>
          </a:p>
        </p:txBody>
      </p:sp>
      <p:sp>
        <p:nvSpPr>
          <p:cNvPr id="16" name="Down Arrow 15"/>
          <p:cNvSpPr/>
          <p:nvPr/>
        </p:nvSpPr>
        <p:spPr>
          <a:xfrm>
            <a:off x="4343400" y="1066800"/>
            <a:ext cx="45719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4343400" y="3048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4343400" y="30480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owchart: Process 19"/>
          <p:cNvSpPr/>
          <p:nvPr/>
        </p:nvSpPr>
        <p:spPr>
          <a:xfrm>
            <a:off x="914400" y="3657600"/>
            <a:ext cx="25146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Res2=pc – (f*</a:t>
            </a:r>
            <a:r>
              <a:rPr lang="en-US" sz="1100" b="1" dirty="0" err="1" smtClean="0"/>
              <a:t>q_max</a:t>
            </a:r>
            <a:r>
              <a:rPr lang="en-US" sz="1100" b="1" dirty="0" smtClean="0"/>
              <a:t>*</a:t>
            </a:r>
            <a:r>
              <a:rPr lang="en-US" sz="1100" b="1" dirty="0" err="1" smtClean="0"/>
              <a:t>sp</a:t>
            </a:r>
            <a:r>
              <a:rPr lang="en-US" sz="1100" b="1" dirty="0" smtClean="0"/>
              <a:t>)/</a:t>
            </a:r>
            <a:r>
              <a:rPr lang="en-US" sz="1100" b="1" dirty="0" err="1" smtClean="0"/>
              <a:t>q_max</a:t>
            </a:r>
            <a:endParaRPr lang="en-US" sz="1100" b="1" dirty="0"/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3505200"/>
            <a:ext cx="1362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4" name="Elbow Connector 33"/>
          <p:cNvCxnSpPr/>
          <p:nvPr/>
        </p:nvCxnSpPr>
        <p:spPr>
          <a:xfrm>
            <a:off x="2133600" y="4038600"/>
            <a:ext cx="2362200" cy="123825"/>
          </a:xfrm>
          <a:prstGeom prst="bentConnector3">
            <a:avLst>
              <a:gd name="adj1" fmla="val -25"/>
            </a:avLst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Bent-Up Arrow 20"/>
          <p:cNvSpPr/>
          <p:nvPr/>
        </p:nvSpPr>
        <p:spPr>
          <a:xfrm rot="10800000">
            <a:off x="2133600" y="3505200"/>
            <a:ext cx="1295400" cy="15240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lowchart: Process 24"/>
          <p:cNvSpPr/>
          <p:nvPr/>
        </p:nvSpPr>
        <p:spPr>
          <a:xfrm>
            <a:off x="5334000" y="3657600"/>
            <a:ext cx="25146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Res2=pc – (f*z*</a:t>
            </a:r>
            <a:r>
              <a:rPr lang="en-US" sz="1200" b="1" dirty="0" err="1" smtClean="0"/>
              <a:t>sp</a:t>
            </a:r>
            <a:r>
              <a:rPr lang="en-US" sz="1200" b="1" dirty="0" smtClean="0"/>
              <a:t>)/</a:t>
            </a:r>
            <a:r>
              <a:rPr lang="en-US" sz="1200" b="1" dirty="0" err="1" smtClean="0"/>
              <a:t>q_max</a:t>
            </a:r>
            <a:endParaRPr lang="en-US" sz="1200" b="1" dirty="0"/>
          </a:p>
        </p:txBody>
      </p:sp>
      <p:sp>
        <p:nvSpPr>
          <p:cNvPr id="53" name="Down Arrow 52"/>
          <p:cNvSpPr/>
          <p:nvPr/>
        </p:nvSpPr>
        <p:spPr>
          <a:xfrm>
            <a:off x="4419600" y="41910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lowchart: Process 59"/>
          <p:cNvSpPr/>
          <p:nvPr/>
        </p:nvSpPr>
        <p:spPr>
          <a:xfrm>
            <a:off x="3886200" y="5029200"/>
            <a:ext cx="12954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err="1" smtClean="0"/>
              <a:t>i</a:t>
            </a:r>
            <a:r>
              <a:rPr lang="en-US" sz="1100" b="1" dirty="0" smtClean="0"/>
              <a:t>=i+1</a:t>
            </a:r>
            <a:endParaRPr lang="en-US" sz="1100" b="1" dirty="0"/>
          </a:p>
        </p:txBody>
      </p:sp>
      <p:cxnSp>
        <p:nvCxnSpPr>
          <p:cNvPr id="80" name="Straight Connector 79"/>
          <p:cNvCxnSpPr/>
          <p:nvPr/>
        </p:nvCxnSpPr>
        <p:spPr>
          <a:xfrm rot="10800000" flipV="1">
            <a:off x="380999" y="5600700"/>
            <a:ext cx="32004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rot="5400000" flipH="1" flipV="1">
            <a:off x="-1256109" y="4000897"/>
            <a:ext cx="3275012" cy="79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>
            <a:off x="381000" y="2362200"/>
            <a:ext cx="3962400" cy="158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Flowchart: Terminator 97"/>
          <p:cNvSpPr/>
          <p:nvPr/>
        </p:nvSpPr>
        <p:spPr>
          <a:xfrm>
            <a:off x="8382000" y="5715000"/>
            <a:ext cx="762000" cy="228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STOP</a:t>
            </a:r>
            <a:endParaRPr lang="en-US" b="1" dirty="0"/>
          </a:p>
        </p:txBody>
      </p:sp>
      <p:sp>
        <p:nvSpPr>
          <p:cNvPr id="97" name="Right Arrow 96"/>
          <p:cNvSpPr/>
          <p:nvPr/>
        </p:nvSpPr>
        <p:spPr>
          <a:xfrm>
            <a:off x="8001000" y="6477000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/>
          <p:cNvSpPr txBox="1"/>
          <p:nvPr/>
        </p:nvSpPr>
        <p:spPr>
          <a:xfrm>
            <a:off x="3048000" y="53771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Yes</a:t>
            </a:r>
            <a:endParaRPr lang="en-US" sz="1100" dirty="0"/>
          </a:p>
        </p:txBody>
      </p:sp>
      <p:sp>
        <p:nvSpPr>
          <p:cNvPr id="101" name="TextBox 100"/>
          <p:cNvSpPr txBox="1"/>
          <p:nvPr/>
        </p:nvSpPr>
        <p:spPr>
          <a:xfrm>
            <a:off x="2667000" y="33197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Yes</a:t>
            </a:r>
            <a:endParaRPr lang="en-US" sz="1100" dirty="0"/>
          </a:p>
        </p:txBody>
      </p:sp>
      <p:sp>
        <p:nvSpPr>
          <p:cNvPr id="102" name="TextBox 101"/>
          <p:cNvSpPr txBox="1"/>
          <p:nvPr/>
        </p:nvSpPr>
        <p:spPr>
          <a:xfrm>
            <a:off x="5715000" y="33197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</a:t>
            </a:r>
            <a:endParaRPr lang="en-US" sz="1100" dirty="0"/>
          </a:p>
        </p:txBody>
      </p:sp>
      <p:sp>
        <p:nvSpPr>
          <p:cNvPr id="103" name="TextBox 102"/>
          <p:cNvSpPr txBox="1"/>
          <p:nvPr/>
        </p:nvSpPr>
        <p:spPr>
          <a:xfrm>
            <a:off x="5715000" y="53771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</a:t>
            </a:r>
            <a:endParaRPr lang="en-US" sz="1100" dirty="0"/>
          </a:p>
        </p:txBody>
      </p:sp>
      <p:sp>
        <p:nvSpPr>
          <p:cNvPr id="46" name="Flowchart: Decision 45"/>
          <p:cNvSpPr/>
          <p:nvPr/>
        </p:nvSpPr>
        <p:spPr>
          <a:xfrm>
            <a:off x="3581400" y="5410200"/>
            <a:ext cx="1828800" cy="3810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Is </a:t>
            </a:r>
            <a:r>
              <a:rPr lang="en-US" sz="1100" b="1" dirty="0" err="1" smtClean="0"/>
              <a:t>i</a:t>
            </a:r>
            <a:r>
              <a:rPr lang="en-US" sz="1100" b="1" dirty="0" smtClean="0"/>
              <a:t> &lt;=runs ?</a:t>
            </a:r>
            <a:endParaRPr lang="en-US" sz="1100" b="1" dirty="0"/>
          </a:p>
        </p:txBody>
      </p:sp>
      <p:sp>
        <p:nvSpPr>
          <p:cNvPr id="47" name="Down Arrow 46"/>
          <p:cNvSpPr/>
          <p:nvPr/>
        </p:nvSpPr>
        <p:spPr>
          <a:xfrm>
            <a:off x="4495800" y="4876800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Down Arrow 75"/>
          <p:cNvSpPr/>
          <p:nvPr/>
        </p:nvSpPr>
        <p:spPr>
          <a:xfrm>
            <a:off x="4526281" y="5257800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lowchart: Process 50"/>
          <p:cNvSpPr/>
          <p:nvPr/>
        </p:nvSpPr>
        <p:spPr>
          <a:xfrm>
            <a:off x="5791200" y="4724400"/>
            <a:ext cx="19050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err="1" smtClean="0"/>
              <a:t>rwp</a:t>
            </a:r>
            <a:r>
              <a:rPr lang="en-US" sz="1100" b="1" dirty="0" smtClean="0"/>
              <a:t>=</a:t>
            </a:r>
            <a:r>
              <a:rPr lang="en-US" sz="1100" b="1" dirty="0" err="1" smtClean="0"/>
              <a:t>tp</a:t>
            </a:r>
            <a:r>
              <a:rPr lang="en-US" sz="1100" b="1" dirty="0" smtClean="0"/>
              <a:t>/runs</a:t>
            </a:r>
          </a:p>
        </p:txBody>
      </p:sp>
      <p:cxnSp>
        <p:nvCxnSpPr>
          <p:cNvPr id="72" name="Straight Connector 71"/>
          <p:cNvCxnSpPr/>
          <p:nvPr/>
        </p:nvCxnSpPr>
        <p:spPr>
          <a:xfrm rot="10800000" flipV="1">
            <a:off x="5334000" y="5562600"/>
            <a:ext cx="12192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rot="5400000" flipH="1" flipV="1">
            <a:off x="6324600" y="53340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7696200" y="4875212"/>
            <a:ext cx="304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Parallelogram 162"/>
          <p:cNvSpPr/>
          <p:nvPr/>
        </p:nvSpPr>
        <p:spPr>
          <a:xfrm>
            <a:off x="6324600" y="6172200"/>
            <a:ext cx="1752600" cy="6096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Display the final Result i.e. quantity and profit.</a:t>
            </a:r>
            <a:endParaRPr lang="en-US" sz="1100" b="1" dirty="0"/>
          </a:p>
        </p:txBody>
      </p:sp>
      <p:sp>
        <p:nvSpPr>
          <p:cNvPr id="61" name="Parallelogram 60"/>
          <p:cNvSpPr/>
          <p:nvPr/>
        </p:nvSpPr>
        <p:spPr>
          <a:xfrm>
            <a:off x="6324600" y="6172200"/>
            <a:ext cx="2590800" cy="6096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Display the </a:t>
            </a:r>
            <a:r>
              <a:rPr lang="en-US" sz="1100" b="1" dirty="0" err="1" smtClean="0"/>
              <a:t>rwp</a:t>
            </a:r>
            <a:r>
              <a:rPr lang="en-US" sz="1100" b="1" dirty="0" smtClean="0"/>
              <a:t> ( </a:t>
            </a:r>
            <a:r>
              <a:rPr lang="en-US" sz="1100" b="1" dirty="0" err="1" smtClean="0"/>
              <a:t>rwp</a:t>
            </a:r>
            <a:r>
              <a:rPr lang="en-US" sz="1100" b="1" dirty="0" smtClean="0"/>
              <a:t> is the reduced wholesaler price in Revenue Sharing Contract)</a:t>
            </a:r>
            <a:endParaRPr lang="en-US" sz="1100" b="1" dirty="0"/>
          </a:p>
        </p:txBody>
      </p:sp>
      <p:sp>
        <p:nvSpPr>
          <p:cNvPr id="62" name="Up Arrow 61"/>
          <p:cNvSpPr/>
          <p:nvPr/>
        </p:nvSpPr>
        <p:spPr>
          <a:xfrm>
            <a:off x="8763000" y="5943600"/>
            <a:ext cx="45719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7" name="Straight Arrow Connector 66"/>
          <p:cNvCxnSpPr/>
          <p:nvPr/>
        </p:nvCxnSpPr>
        <p:spPr>
          <a:xfrm rot="5400000">
            <a:off x="7353300" y="5524500"/>
            <a:ext cx="1295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IN" sz="2000" dirty="0"/>
              <a:t>f=input('f is the fraction of the total revenue of the retailer given to the wholesaler: </a:t>
            </a:r>
            <a:r>
              <a:rPr lang="en-IN" sz="2000" dirty="0" smtClean="0"/>
              <a:t>')</a:t>
            </a:r>
            <a:endParaRPr lang="en-IN" sz="2000" dirty="0"/>
          </a:p>
          <a:p>
            <a:pPr marL="0" indent="0">
              <a:buNone/>
            </a:pPr>
            <a:r>
              <a:rPr lang="en-IN" sz="2000" dirty="0" err="1"/>
              <a:t>q_max</a:t>
            </a:r>
            <a:r>
              <a:rPr lang="en-IN" sz="2000" dirty="0"/>
              <a:t> = input('Enter the Quantity Q which was recommended by Price Only </a:t>
            </a:r>
            <a:r>
              <a:rPr lang="en-IN" sz="2000" dirty="0" err="1"/>
              <a:t>contrat</a:t>
            </a:r>
            <a:r>
              <a:rPr lang="en-IN" sz="2000" dirty="0"/>
              <a:t>: ');</a:t>
            </a:r>
          </a:p>
          <a:p>
            <a:pPr marL="0" indent="0">
              <a:buNone/>
            </a:pPr>
            <a:r>
              <a:rPr lang="en-IN" sz="2000" dirty="0" err="1" smtClean="0"/>
              <a:t>tp</a:t>
            </a:r>
            <a:r>
              <a:rPr lang="en-IN" sz="2000" dirty="0" smtClean="0"/>
              <a:t>=0</a:t>
            </a:r>
            <a:r>
              <a:rPr lang="en-IN" sz="2000" dirty="0"/>
              <a:t>;</a:t>
            </a:r>
          </a:p>
          <a:p>
            <a:pPr marL="0" indent="0">
              <a:buNone/>
            </a:pPr>
            <a:r>
              <a:rPr lang="en-IN" sz="2000" dirty="0"/>
              <a:t>for i=1:r</a:t>
            </a:r>
          </a:p>
          <a:p>
            <a:pPr marL="0" indent="0">
              <a:buNone/>
            </a:pPr>
            <a:r>
              <a:rPr lang="en-IN" sz="2000" dirty="0"/>
              <a:t> </a:t>
            </a:r>
          </a:p>
          <a:p>
            <a:pPr marL="0" indent="0">
              <a:buNone/>
            </a:pPr>
            <a:r>
              <a:rPr lang="en-IN" sz="2000" dirty="0"/>
              <a:t>    z=</a:t>
            </a:r>
            <a:r>
              <a:rPr lang="en-IN" sz="2000" dirty="0" err="1"/>
              <a:t>m_d</a:t>
            </a:r>
            <a:r>
              <a:rPr lang="en-IN" sz="2000" dirty="0"/>
              <a:t>+(</a:t>
            </a:r>
            <a:r>
              <a:rPr lang="en-IN" sz="2000" dirty="0" err="1"/>
              <a:t>randn</a:t>
            </a:r>
            <a:r>
              <a:rPr lang="en-IN" sz="2000" dirty="0"/>
              <a:t>()*</a:t>
            </a:r>
            <a:r>
              <a:rPr lang="en-IN" sz="2000" dirty="0" err="1"/>
              <a:t>sd_d</a:t>
            </a:r>
            <a:r>
              <a:rPr lang="en-IN" sz="2000" dirty="0"/>
              <a:t>);</a:t>
            </a:r>
          </a:p>
          <a:p>
            <a:pPr marL="0" indent="0">
              <a:buNone/>
            </a:pPr>
            <a:r>
              <a:rPr lang="en-IN" sz="2000" dirty="0"/>
              <a:t>    if z&gt;</a:t>
            </a:r>
            <a:r>
              <a:rPr lang="en-IN" sz="2000" dirty="0" err="1"/>
              <a:t>q_max</a:t>
            </a:r>
            <a:endParaRPr lang="en-IN" sz="2000" dirty="0"/>
          </a:p>
          <a:p>
            <a:pPr marL="0" indent="0">
              <a:buNone/>
            </a:pPr>
            <a:r>
              <a:rPr lang="en-IN" sz="2000" dirty="0"/>
              <a:t>        res2=pc-((f*</a:t>
            </a:r>
            <a:r>
              <a:rPr lang="en-IN" sz="2000" dirty="0" err="1"/>
              <a:t>q_max</a:t>
            </a:r>
            <a:r>
              <a:rPr lang="en-IN" sz="2000" dirty="0"/>
              <a:t>*</a:t>
            </a:r>
            <a:r>
              <a:rPr lang="en-IN" sz="2000" dirty="0" err="1"/>
              <a:t>sp</a:t>
            </a:r>
            <a:r>
              <a:rPr lang="en-IN" sz="2000" dirty="0"/>
              <a:t>)/</a:t>
            </a:r>
            <a:r>
              <a:rPr lang="en-IN" sz="2000" dirty="0" err="1"/>
              <a:t>q_max</a:t>
            </a:r>
            <a:r>
              <a:rPr lang="en-IN" sz="2000" dirty="0"/>
              <a:t>);</a:t>
            </a:r>
          </a:p>
          <a:p>
            <a:pPr marL="0" indent="0">
              <a:buNone/>
            </a:pPr>
            <a:r>
              <a:rPr lang="en-IN" sz="2000" dirty="0"/>
              <a:t>    else</a:t>
            </a:r>
          </a:p>
          <a:p>
            <a:pPr marL="0" indent="0">
              <a:buNone/>
            </a:pPr>
            <a:r>
              <a:rPr lang="en-IN" sz="2000" dirty="0"/>
              <a:t>        res2=pc-((f*z*</a:t>
            </a:r>
            <a:r>
              <a:rPr lang="en-IN" sz="2000" dirty="0" err="1"/>
              <a:t>sp</a:t>
            </a:r>
            <a:r>
              <a:rPr lang="en-IN" sz="2000" dirty="0"/>
              <a:t>)/</a:t>
            </a:r>
            <a:r>
              <a:rPr lang="en-IN" sz="2000" dirty="0" err="1"/>
              <a:t>q_max</a:t>
            </a:r>
            <a:r>
              <a:rPr lang="en-IN" sz="2000" dirty="0"/>
              <a:t>);</a:t>
            </a:r>
          </a:p>
          <a:p>
            <a:pPr marL="0" indent="0">
              <a:buNone/>
            </a:pPr>
            <a:r>
              <a:rPr lang="en-IN" sz="2000" dirty="0"/>
              <a:t>    end</a:t>
            </a:r>
          </a:p>
          <a:p>
            <a:pPr marL="0" indent="0">
              <a:buNone/>
            </a:pPr>
            <a:r>
              <a:rPr lang="en-IN" sz="2000" dirty="0"/>
              <a:t>    </a:t>
            </a:r>
            <a:r>
              <a:rPr lang="en-IN" sz="2000" dirty="0" err="1"/>
              <a:t>tp</a:t>
            </a:r>
            <a:r>
              <a:rPr lang="en-IN" sz="2000" dirty="0"/>
              <a:t>=tp+res2;</a:t>
            </a:r>
          </a:p>
          <a:p>
            <a:pPr marL="0" indent="0">
              <a:buNone/>
            </a:pPr>
            <a:r>
              <a:rPr lang="en-IN" sz="2000" dirty="0"/>
              <a:t>end</a:t>
            </a:r>
          </a:p>
          <a:p>
            <a:pPr marL="0" indent="0">
              <a:buNone/>
            </a:pPr>
            <a:r>
              <a:rPr lang="en-IN" sz="2000" dirty="0" err="1"/>
              <a:t>rwp</a:t>
            </a:r>
            <a:r>
              <a:rPr lang="en-IN" sz="2000" dirty="0"/>
              <a:t>=</a:t>
            </a:r>
            <a:r>
              <a:rPr lang="en-IN" sz="2000" dirty="0" err="1"/>
              <a:t>tp</a:t>
            </a:r>
            <a:r>
              <a:rPr lang="en-IN" sz="2000" dirty="0"/>
              <a:t>/r;</a:t>
            </a:r>
          </a:p>
          <a:p>
            <a:pPr marL="0" indent="0">
              <a:buNone/>
            </a:pPr>
            <a:r>
              <a:rPr lang="en-IN" sz="2000" dirty="0" err="1"/>
              <a:t>fprintf</a:t>
            </a:r>
            <a:r>
              <a:rPr lang="en-IN" sz="2000" dirty="0"/>
              <a:t>('The reduced wholesaler price is %f\n',</a:t>
            </a:r>
            <a:r>
              <a:rPr lang="en-IN" sz="2000" dirty="0" err="1"/>
              <a:t>rwp</a:t>
            </a:r>
            <a:r>
              <a:rPr lang="en-IN" sz="2000" dirty="0"/>
              <a:t>)</a:t>
            </a:r>
          </a:p>
          <a:p>
            <a:pPr marL="0" indent="0">
              <a:buNone/>
            </a:pPr>
            <a:endParaRPr lang="en-IN" sz="2000" dirty="0"/>
          </a:p>
          <a:p>
            <a:pPr marL="0" indent="0">
              <a:buNone/>
            </a:pP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xmlns="" val="324279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 bwMode="auto">
          <a:xfrm>
            <a:off x="431800" y="304800"/>
            <a:ext cx="7924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CA" dirty="0" smtClean="0"/>
              <a:t>Simulation to model revenue sharing </a:t>
            </a:r>
            <a:r>
              <a:rPr lang="fr-CA" dirty="0" err="1" smtClean="0"/>
              <a:t>contract</a:t>
            </a:r>
            <a:endParaRPr lang="fr-CA" dirty="0" smtClean="0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457200" y="1974851"/>
            <a:ext cx="8229600" cy="434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SzPct val="100000"/>
              <a:buFont typeface="Arial" charset="0"/>
              <a:buNone/>
            </a:pPr>
            <a:r>
              <a:rPr lang="en-US" sz="2400" dirty="0" smtClean="0"/>
              <a:t>It can be understood in two phases:</a:t>
            </a:r>
          </a:p>
          <a:p>
            <a:pPr algn="just">
              <a:buSzPct val="100000"/>
              <a:buFont typeface="Arial" charset="0"/>
              <a:buBlip>
                <a:blip r:embed="rId2"/>
              </a:buBlip>
            </a:pPr>
            <a:endParaRPr lang="en-US" sz="2400" dirty="0" smtClean="0"/>
          </a:p>
          <a:p>
            <a:pPr algn="just">
              <a:buSzPct val="100000"/>
              <a:buFont typeface="Arial" charset="0"/>
              <a:buBlip>
                <a:blip r:embed="rId2"/>
              </a:buBlip>
            </a:pPr>
            <a:r>
              <a:rPr lang="en-US" sz="2400" dirty="0" smtClean="0"/>
              <a:t>Phase1 : Analysis of decentralized non-coordinated supply chain operating under PO contract.</a:t>
            </a:r>
          </a:p>
          <a:p>
            <a:pPr algn="just">
              <a:buSzPct val="100000"/>
              <a:buFont typeface="Arial" charset="0"/>
              <a:buNone/>
            </a:pPr>
            <a:endParaRPr lang="en-US" sz="2400" dirty="0" smtClean="0"/>
          </a:p>
          <a:p>
            <a:pPr algn="just">
              <a:buSzPct val="100000"/>
              <a:buFont typeface="Arial" charset="0"/>
              <a:buBlip>
                <a:blip r:embed="rId2"/>
              </a:buBlip>
            </a:pPr>
            <a:r>
              <a:rPr lang="en-US" sz="2400" dirty="0" smtClean="0"/>
              <a:t>Phase 2 : Design of an equivalent RS contract. Involves two steps as discussed under the simulation flowcharts in the further slides.</a:t>
            </a:r>
          </a:p>
        </p:txBody>
      </p:sp>
    </p:spTree>
    <p:extLst>
      <p:ext uri="{BB962C8B-B14F-4D97-AF65-F5344CB8AC3E}">
        <p14:creationId xmlns:p14="http://schemas.microsoft.com/office/powerpoint/2010/main" xmlns="" val="3945672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/>
          <p:cNvSpPr>
            <a:spLocks noChangeArrowheads="1"/>
          </p:cNvSpPr>
          <p:nvPr/>
        </p:nvSpPr>
        <p:spPr bwMode="gray">
          <a:xfrm>
            <a:off x="3429000" y="1219200"/>
            <a:ext cx="4800598" cy="4648200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60784"/>
                  <a:invGamma/>
                  <a:alpha val="12000"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60784"/>
                  <a:invGamma/>
                  <a:alpha val="12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" name="Oval 3"/>
          <p:cNvSpPr>
            <a:spLocks noChangeArrowheads="1"/>
          </p:cNvSpPr>
          <p:nvPr/>
        </p:nvSpPr>
        <p:spPr bwMode="gray">
          <a:xfrm>
            <a:off x="3733798" y="1524000"/>
            <a:ext cx="4114800" cy="40386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28575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gray">
          <a:xfrm>
            <a:off x="3810000" y="3225225"/>
            <a:ext cx="3896836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SG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Simulation Flowchart </a:t>
            </a:r>
          </a:p>
          <a:p>
            <a:pPr algn="ctr" eaLnBrk="0" hangingPunct="0">
              <a:defRPr/>
            </a:pPr>
            <a:r>
              <a:rPr lang="en-SG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(Phase 2 : Step 2)</a:t>
            </a:r>
            <a:endParaRPr lang="en-SG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graphicFrame>
        <p:nvGraphicFramePr>
          <p:cNvPr id="21" name="Diagram 20"/>
          <p:cNvGraphicFramePr/>
          <p:nvPr/>
        </p:nvGraphicFramePr>
        <p:xfrm>
          <a:off x="4572000" y="1295400"/>
          <a:ext cx="4495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lowchart: Process 57"/>
          <p:cNvSpPr/>
          <p:nvPr/>
        </p:nvSpPr>
        <p:spPr>
          <a:xfrm>
            <a:off x="3581400" y="4495800"/>
            <a:ext cx="19050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sum=sum+ profit</a:t>
            </a:r>
            <a:endParaRPr lang="en-US" sz="1200" b="1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4038600"/>
            <a:ext cx="24574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lowchart: Terminator 3"/>
          <p:cNvSpPr/>
          <p:nvPr/>
        </p:nvSpPr>
        <p:spPr>
          <a:xfrm>
            <a:off x="3810000" y="76200"/>
            <a:ext cx="1066800" cy="228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START</a:t>
            </a:r>
            <a:endParaRPr lang="en-US" b="1" dirty="0"/>
          </a:p>
        </p:txBody>
      </p:sp>
      <p:sp>
        <p:nvSpPr>
          <p:cNvPr id="10" name="Flowchart: Decision 9"/>
          <p:cNvSpPr/>
          <p:nvPr/>
        </p:nvSpPr>
        <p:spPr>
          <a:xfrm>
            <a:off x="3429000" y="3352800"/>
            <a:ext cx="1828800" cy="3810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Is z &lt; q(u) ?</a:t>
            </a:r>
            <a:endParaRPr lang="en-US" sz="1100" b="1" dirty="0"/>
          </a:p>
        </p:txBody>
      </p:sp>
      <p:sp>
        <p:nvSpPr>
          <p:cNvPr id="14" name="Down Arrow 13"/>
          <p:cNvSpPr/>
          <p:nvPr/>
        </p:nvSpPr>
        <p:spPr>
          <a:xfrm>
            <a:off x="4343400" y="22098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>
            <a:off x="4343400" y="1066800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4343400" y="3048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4343400" y="30480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owchart: Process 19"/>
          <p:cNvSpPr/>
          <p:nvPr/>
        </p:nvSpPr>
        <p:spPr>
          <a:xfrm>
            <a:off x="914400" y="3657600"/>
            <a:ext cx="25146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100" dirty="0" smtClean="0"/>
              <a:t>profit = (</a:t>
            </a:r>
            <a:r>
              <a:rPr lang="en-US" sz="1100" dirty="0" smtClean="0"/>
              <a:t>(1-f)*</a:t>
            </a:r>
            <a:r>
              <a:rPr lang="pl-PL" sz="1100" dirty="0" smtClean="0"/>
              <a:t>sp * z) + (sv * (q(u) - z)) - (</a:t>
            </a:r>
            <a:r>
              <a:rPr lang="en-US" sz="1100" dirty="0" err="1" smtClean="0"/>
              <a:t>wrs</a:t>
            </a:r>
            <a:r>
              <a:rPr lang="pl-PL" sz="1100" dirty="0" smtClean="0"/>
              <a:t> * q(u))</a:t>
            </a:r>
            <a:endParaRPr lang="en-US" sz="1100" b="1" dirty="0"/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3505200"/>
            <a:ext cx="1362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4" name="Elbow Connector 33"/>
          <p:cNvCxnSpPr/>
          <p:nvPr/>
        </p:nvCxnSpPr>
        <p:spPr>
          <a:xfrm>
            <a:off x="2133600" y="4038600"/>
            <a:ext cx="2362200" cy="123825"/>
          </a:xfrm>
          <a:prstGeom prst="bentConnector3">
            <a:avLst>
              <a:gd name="adj1" fmla="val -25"/>
            </a:avLst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Bent-Up Arrow 20"/>
          <p:cNvSpPr/>
          <p:nvPr/>
        </p:nvSpPr>
        <p:spPr>
          <a:xfrm rot="10800000">
            <a:off x="2133600" y="3505200"/>
            <a:ext cx="1295400" cy="15240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lowchart: Process 24"/>
          <p:cNvSpPr/>
          <p:nvPr/>
        </p:nvSpPr>
        <p:spPr>
          <a:xfrm>
            <a:off x="5334000" y="3657600"/>
            <a:ext cx="25146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200" dirty="0" smtClean="0"/>
              <a:t>profit = (</a:t>
            </a:r>
            <a:r>
              <a:rPr lang="en-US" sz="1200" dirty="0" smtClean="0"/>
              <a:t>(1-f)*</a:t>
            </a:r>
            <a:r>
              <a:rPr lang="pl-PL" sz="1200" dirty="0" smtClean="0"/>
              <a:t>sp * q(u)) - (</a:t>
            </a:r>
            <a:r>
              <a:rPr lang="en-US" sz="1200" dirty="0" err="1" smtClean="0"/>
              <a:t>wrs</a:t>
            </a:r>
            <a:r>
              <a:rPr lang="pl-PL" sz="1200" dirty="0" smtClean="0"/>
              <a:t> * q(u)) - sc * (z - q(u))</a:t>
            </a:r>
            <a:endParaRPr lang="en-US" sz="1200" b="1" dirty="0"/>
          </a:p>
        </p:txBody>
      </p:sp>
      <p:sp>
        <p:nvSpPr>
          <p:cNvPr id="53" name="Down Arrow 52"/>
          <p:cNvSpPr/>
          <p:nvPr/>
        </p:nvSpPr>
        <p:spPr>
          <a:xfrm>
            <a:off x="4419600" y="41910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lowchart: Process 59"/>
          <p:cNvSpPr/>
          <p:nvPr/>
        </p:nvSpPr>
        <p:spPr>
          <a:xfrm>
            <a:off x="3886200" y="5029200"/>
            <a:ext cx="12954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u</a:t>
            </a:r>
            <a:r>
              <a:rPr lang="en-US" sz="1100" b="1" dirty="0" smtClean="0"/>
              <a:t>= u+1</a:t>
            </a:r>
            <a:endParaRPr lang="en-US" sz="1100" b="1" dirty="0"/>
          </a:p>
        </p:txBody>
      </p:sp>
      <p:cxnSp>
        <p:nvCxnSpPr>
          <p:cNvPr id="80" name="Straight Connector 79"/>
          <p:cNvCxnSpPr/>
          <p:nvPr/>
        </p:nvCxnSpPr>
        <p:spPr>
          <a:xfrm rot="10800000" flipV="1">
            <a:off x="380999" y="5600700"/>
            <a:ext cx="32004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rot="5400000" flipH="1" flipV="1">
            <a:off x="-1256109" y="4000897"/>
            <a:ext cx="3275012" cy="79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>
            <a:off x="381000" y="2362200"/>
            <a:ext cx="3962400" cy="158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Parallelogram 92"/>
          <p:cNvSpPr/>
          <p:nvPr/>
        </p:nvSpPr>
        <p:spPr>
          <a:xfrm>
            <a:off x="990600" y="6324600"/>
            <a:ext cx="2590800" cy="4572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Display the maximum profit and corresponding quantity(Q)</a:t>
            </a:r>
            <a:endParaRPr lang="en-US" sz="1100" b="1" dirty="0"/>
          </a:p>
        </p:txBody>
      </p:sp>
      <p:sp>
        <p:nvSpPr>
          <p:cNvPr id="94" name="Down Arrow 93"/>
          <p:cNvSpPr/>
          <p:nvPr/>
        </p:nvSpPr>
        <p:spPr>
          <a:xfrm flipH="1">
            <a:off x="2316480" y="5867400"/>
            <a:ext cx="45719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lowchart: Process 94"/>
          <p:cNvSpPr/>
          <p:nvPr/>
        </p:nvSpPr>
        <p:spPr>
          <a:xfrm>
            <a:off x="3810000" y="6172200"/>
            <a:ext cx="2286000" cy="609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/>
              <a:t>Calculate Wholesalers profit =  (f*</a:t>
            </a:r>
            <a:r>
              <a:rPr lang="en-US" sz="1200" b="1" dirty="0" err="1"/>
              <a:t>sp</a:t>
            </a:r>
            <a:r>
              <a:rPr lang="en-US" sz="1200" b="1" dirty="0"/>
              <a:t>* E(min (</a:t>
            </a:r>
            <a:r>
              <a:rPr lang="en-US" sz="1200" b="1" dirty="0" err="1"/>
              <a:t>Qnew</a:t>
            </a:r>
            <a:r>
              <a:rPr lang="en-US" sz="1200" b="1" dirty="0"/>
              <a:t>, z))) </a:t>
            </a:r>
            <a:r>
              <a:rPr lang="en-US" sz="1200" b="1" dirty="0" smtClean="0"/>
              <a:t>+ </a:t>
            </a:r>
            <a:r>
              <a:rPr lang="en-US" sz="1200" b="1" dirty="0" err="1"/>
              <a:t>wrs</a:t>
            </a:r>
            <a:r>
              <a:rPr lang="en-US" sz="1200" b="1" dirty="0"/>
              <a:t> * </a:t>
            </a:r>
            <a:r>
              <a:rPr lang="en-US" sz="1200" b="1" dirty="0" err="1"/>
              <a:t>Qnew</a:t>
            </a:r>
            <a:r>
              <a:rPr lang="en-US" sz="1200" b="1" dirty="0"/>
              <a:t> – </a:t>
            </a:r>
            <a:r>
              <a:rPr lang="en-US" sz="1200" b="1" dirty="0" err="1"/>
              <a:t>prc</a:t>
            </a:r>
            <a:r>
              <a:rPr lang="en-US" sz="1200" b="1" dirty="0"/>
              <a:t> *</a:t>
            </a:r>
            <a:r>
              <a:rPr lang="en-US" sz="1200" b="1" dirty="0" err="1" smtClean="0"/>
              <a:t>Qnew</a:t>
            </a:r>
            <a:endParaRPr lang="en-US" sz="1200" b="1" dirty="0" smtClean="0"/>
          </a:p>
        </p:txBody>
      </p:sp>
      <p:sp>
        <p:nvSpPr>
          <p:cNvPr id="98" name="Flowchart: Terminator 97"/>
          <p:cNvSpPr/>
          <p:nvPr/>
        </p:nvSpPr>
        <p:spPr>
          <a:xfrm>
            <a:off x="8382000" y="5715000"/>
            <a:ext cx="762000" cy="228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STOP</a:t>
            </a:r>
            <a:endParaRPr lang="en-US" b="1" dirty="0"/>
          </a:p>
        </p:txBody>
      </p:sp>
      <p:sp>
        <p:nvSpPr>
          <p:cNvPr id="97" name="Right Arrow 96"/>
          <p:cNvSpPr/>
          <p:nvPr/>
        </p:nvSpPr>
        <p:spPr>
          <a:xfrm>
            <a:off x="8001000" y="6477000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/>
          <p:cNvSpPr txBox="1"/>
          <p:nvPr/>
        </p:nvSpPr>
        <p:spPr>
          <a:xfrm>
            <a:off x="3048000" y="53771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Yes</a:t>
            </a:r>
            <a:endParaRPr lang="en-US" sz="1100" dirty="0"/>
          </a:p>
        </p:txBody>
      </p:sp>
      <p:sp>
        <p:nvSpPr>
          <p:cNvPr id="101" name="TextBox 100"/>
          <p:cNvSpPr txBox="1"/>
          <p:nvPr/>
        </p:nvSpPr>
        <p:spPr>
          <a:xfrm>
            <a:off x="2667000" y="33197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Yes</a:t>
            </a:r>
            <a:endParaRPr lang="en-US" sz="1100" dirty="0"/>
          </a:p>
        </p:txBody>
      </p:sp>
      <p:sp>
        <p:nvSpPr>
          <p:cNvPr id="102" name="TextBox 101"/>
          <p:cNvSpPr txBox="1"/>
          <p:nvPr/>
        </p:nvSpPr>
        <p:spPr>
          <a:xfrm>
            <a:off x="5715000" y="33197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</a:t>
            </a:r>
            <a:endParaRPr lang="en-US" sz="1100" dirty="0"/>
          </a:p>
        </p:txBody>
      </p:sp>
      <p:sp>
        <p:nvSpPr>
          <p:cNvPr id="103" name="TextBox 102"/>
          <p:cNvSpPr txBox="1"/>
          <p:nvPr/>
        </p:nvSpPr>
        <p:spPr>
          <a:xfrm>
            <a:off x="5715000" y="53771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</a:t>
            </a:r>
            <a:endParaRPr lang="en-US" sz="1100" dirty="0"/>
          </a:p>
        </p:txBody>
      </p:sp>
      <p:sp>
        <p:nvSpPr>
          <p:cNvPr id="46" name="Flowchart: Decision 45"/>
          <p:cNvSpPr/>
          <p:nvPr/>
        </p:nvSpPr>
        <p:spPr>
          <a:xfrm>
            <a:off x="3581400" y="5410200"/>
            <a:ext cx="1828800" cy="3810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Is u &lt;=runs ?</a:t>
            </a:r>
            <a:endParaRPr lang="en-US" sz="1100" b="1" dirty="0"/>
          </a:p>
        </p:txBody>
      </p:sp>
      <p:sp>
        <p:nvSpPr>
          <p:cNvPr id="47" name="Down Arrow 46"/>
          <p:cNvSpPr/>
          <p:nvPr/>
        </p:nvSpPr>
        <p:spPr>
          <a:xfrm>
            <a:off x="4495800" y="4876800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Down Arrow 75"/>
          <p:cNvSpPr/>
          <p:nvPr/>
        </p:nvSpPr>
        <p:spPr>
          <a:xfrm>
            <a:off x="4526281" y="5257800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lowchart: Process 50"/>
          <p:cNvSpPr/>
          <p:nvPr/>
        </p:nvSpPr>
        <p:spPr>
          <a:xfrm>
            <a:off x="5791200" y="4724400"/>
            <a:ext cx="19050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 Average profit(j)=sum/runs</a:t>
            </a:r>
          </a:p>
        </p:txBody>
      </p:sp>
      <p:cxnSp>
        <p:nvCxnSpPr>
          <p:cNvPr id="72" name="Straight Connector 71"/>
          <p:cNvCxnSpPr/>
          <p:nvPr/>
        </p:nvCxnSpPr>
        <p:spPr>
          <a:xfrm rot="10800000" flipV="1">
            <a:off x="5334000" y="5562600"/>
            <a:ext cx="12192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rot="5400000" flipH="1" flipV="1">
            <a:off x="6324600" y="53340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Process 12"/>
          <p:cNvSpPr/>
          <p:nvPr/>
        </p:nvSpPr>
        <p:spPr>
          <a:xfrm>
            <a:off x="3962400" y="2057400"/>
            <a:ext cx="8382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u=1</a:t>
            </a:r>
            <a:endParaRPr lang="en-US" sz="1100" b="1" dirty="0"/>
          </a:p>
        </p:txBody>
      </p:sp>
      <p:sp>
        <p:nvSpPr>
          <p:cNvPr id="15" name="Down Arrow 14"/>
          <p:cNvSpPr/>
          <p:nvPr/>
        </p:nvSpPr>
        <p:spPr>
          <a:xfrm flipH="1">
            <a:off x="4343400" y="1828800"/>
            <a:ext cx="45719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lowchart: Process 77"/>
          <p:cNvSpPr/>
          <p:nvPr/>
        </p:nvSpPr>
        <p:spPr>
          <a:xfrm>
            <a:off x="3429000" y="1676400"/>
            <a:ext cx="19050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Take q(j),sum=0</a:t>
            </a:r>
            <a:endParaRPr lang="en-US" sz="1100" b="1" dirty="0"/>
          </a:p>
        </p:txBody>
      </p:sp>
      <p:sp>
        <p:nvSpPr>
          <p:cNvPr id="79" name="Flowchart: Process 78"/>
          <p:cNvSpPr/>
          <p:nvPr/>
        </p:nvSpPr>
        <p:spPr>
          <a:xfrm>
            <a:off x="7543800" y="4114800"/>
            <a:ext cx="1219200" cy="5334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j</a:t>
            </a:r>
            <a:r>
              <a:rPr lang="en-US" sz="1100" b="1" dirty="0" smtClean="0"/>
              <a:t>= j +1, q(j)=       q(j-1)+increment value</a:t>
            </a:r>
            <a:endParaRPr lang="en-US" sz="1100" b="1" dirty="0"/>
          </a:p>
        </p:txBody>
      </p:sp>
      <p:cxnSp>
        <p:nvCxnSpPr>
          <p:cNvPr id="81" name="Straight Arrow Connector 80"/>
          <p:cNvCxnSpPr/>
          <p:nvPr/>
        </p:nvCxnSpPr>
        <p:spPr>
          <a:xfrm rot="5400000" flipH="1" flipV="1">
            <a:off x="8267700" y="47625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Down Arrow 90"/>
          <p:cNvSpPr/>
          <p:nvPr/>
        </p:nvSpPr>
        <p:spPr>
          <a:xfrm flipH="1">
            <a:off x="4373880" y="1524000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6" name="Straight Connector 105"/>
          <p:cNvCxnSpPr/>
          <p:nvPr/>
        </p:nvCxnSpPr>
        <p:spPr>
          <a:xfrm rot="5400000" flipH="1" flipV="1">
            <a:off x="7219950" y="2114550"/>
            <a:ext cx="10668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/>
          <p:nvPr/>
        </p:nvCxnSpPr>
        <p:spPr>
          <a:xfrm rot="10800000">
            <a:off x="4396740" y="1598612"/>
            <a:ext cx="3375661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7467600" y="220980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Yes</a:t>
            </a:r>
            <a:endParaRPr lang="en-US" sz="1100" dirty="0"/>
          </a:p>
        </p:txBody>
      </p:sp>
      <p:cxnSp>
        <p:nvCxnSpPr>
          <p:cNvPr id="123" name="Straight Connector 122"/>
          <p:cNvCxnSpPr/>
          <p:nvPr/>
        </p:nvCxnSpPr>
        <p:spPr>
          <a:xfrm>
            <a:off x="7696200" y="4875212"/>
            <a:ext cx="685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rot="5400000" flipH="1" flipV="1">
            <a:off x="7962106" y="3771900"/>
            <a:ext cx="686594" cy="79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 rot="10800000">
            <a:off x="7772400" y="3429000"/>
            <a:ext cx="533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/>
          <p:nvPr/>
        </p:nvCxnSpPr>
        <p:spPr>
          <a:xfrm rot="5400000" flipH="1" flipV="1">
            <a:off x="7696200" y="3352800"/>
            <a:ext cx="15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flipH="1">
            <a:off x="8991600" y="3009900"/>
            <a:ext cx="76200" cy="255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8763000" y="34721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</a:t>
            </a:r>
            <a:endParaRPr lang="en-US" sz="1100" dirty="0"/>
          </a:p>
        </p:txBody>
      </p:sp>
      <p:cxnSp>
        <p:nvCxnSpPr>
          <p:cNvPr id="157" name="Straight Arrow Connector 156"/>
          <p:cNvCxnSpPr/>
          <p:nvPr/>
        </p:nvCxnSpPr>
        <p:spPr>
          <a:xfrm rot="10800000">
            <a:off x="8305800" y="5562600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Flowchart: Process 158"/>
          <p:cNvSpPr/>
          <p:nvPr/>
        </p:nvSpPr>
        <p:spPr>
          <a:xfrm>
            <a:off x="6858000" y="5334000"/>
            <a:ext cx="1447800" cy="6858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Find the maximum profit out of average profit(j)</a:t>
            </a:r>
            <a:endParaRPr lang="en-US" sz="1100" b="1" dirty="0"/>
          </a:p>
        </p:txBody>
      </p:sp>
      <p:cxnSp>
        <p:nvCxnSpPr>
          <p:cNvPr id="160" name="Straight Connector 159"/>
          <p:cNvCxnSpPr/>
          <p:nvPr/>
        </p:nvCxnSpPr>
        <p:spPr>
          <a:xfrm rot="10800000" flipV="1">
            <a:off x="2339340" y="5829299"/>
            <a:ext cx="451866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Parallelogram 162"/>
          <p:cNvSpPr/>
          <p:nvPr/>
        </p:nvSpPr>
        <p:spPr>
          <a:xfrm>
            <a:off x="6324600" y="6172200"/>
            <a:ext cx="1752600" cy="6096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Display the final Result i.e. quantity and profit.</a:t>
            </a:r>
            <a:endParaRPr lang="en-US" sz="1100" b="1" dirty="0"/>
          </a:p>
        </p:txBody>
      </p:sp>
      <p:sp>
        <p:nvSpPr>
          <p:cNvPr id="96" name="Right Arrow 95"/>
          <p:cNvSpPr/>
          <p:nvPr/>
        </p:nvSpPr>
        <p:spPr>
          <a:xfrm>
            <a:off x="3505200" y="6553200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ight Arrow 163"/>
          <p:cNvSpPr/>
          <p:nvPr/>
        </p:nvSpPr>
        <p:spPr>
          <a:xfrm>
            <a:off x="6096000" y="6477000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Parallelogram 60"/>
          <p:cNvSpPr/>
          <p:nvPr/>
        </p:nvSpPr>
        <p:spPr>
          <a:xfrm>
            <a:off x="6324600" y="6172200"/>
            <a:ext cx="2590800" cy="6096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Display the total supply chain profit by adding wholesaler’s profit and the retailer’s profit</a:t>
            </a:r>
            <a:endParaRPr lang="en-US" sz="1100" b="1" dirty="0"/>
          </a:p>
        </p:txBody>
      </p:sp>
      <p:sp>
        <p:nvSpPr>
          <p:cNvPr id="62" name="Up Arrow 61"/>
          <p:cNvSpPr/>
          <p:nvPr/>
        </p:nvSpPr>
        <p:spPr>
          <a:xfrm>
            <a:off x="8763000" y="5943600"/>
            <a:ext cx="45719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Parallelogram 62"/>
          <p:cNvSpPr/>
          <p:nvPr/>
        </p:nvSpPr>
        <p:spPr>
          <a:xfrm>
            <a:off x="3124200" y="609600"/>
            <a:ext cx="2514600" cy="4572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Input pc, </a:t>
            </a:r>
            <a:r>
              <a:rPr lang="en-US" sz="1100" b="1" dirty="0" err="1"/>
              <a:t>sp</a:t>
            </a:r>
            <a:r>
              <a:rPr lang="en-US" sz="1100" b="1" dirty="0"/>
              <a:t>, </a:t>
            </a:r>
            <a:r>
              <a:rPr lang="en-US" sz="1100" b="1" dirty="0" err="1"/>
              <a:t>sv</a:t>
            </a:r>
            <a:r>
              <a:rPr lang="en-US" sz="1100" b="1" dirty="0"/>
              <a:t>, </a:t>
            </a:r>
            <a:r>
              <a:rPr lang="en-US" sz="1100" b="1" dirty="0" err="1"/>
              <a:t>sc</a:t>
            </a:r>
            <a:r>
              <a:rPr lang="en-US" sz="1100" b="1" dirty="0"/>
              <a:t>, </a:t>
            </a:r>
            <a:r>
              <a:rPr lang="en-US" sz="1100" b="1" dirty="0" err="1"/>
              <a:t>m_d</a:t>
            </a:r>
            <a:r>
              <a:rPr lang="en-US" sz="1100" b="1" dirty="0"/>
              <a:t>, </a:t>
            </a:r>
            <a:r>
              <a:rPr lang="en-US" sz="1100" b="1" dirty="0" err="1"/>
              <a:t>sd_d</a:t>
            </a:r>
            <a:r>
              <a:rPr lang="en-US" sz="1100" b="1" dirty="0"/>
              <a:t>, r , iv</a:t>
            </a:r>
          </a:p>
        </p:txBody>
      </p:sp>
      <p:sp>
        <p:nvSpPr>
          <p:cNvPr id="64" name="Flowchart: Process 63"/>
          <p:cNvSpPr/>
          <p:nvPr/>
        </p:nvSpPr>
        <p:spPr>
          <a:xfrm>
            <a:off x="3276600" y="2514600"/>
            <a:ext cx="2209800" cy="5334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Generate a random demand z=</a:t>
            </a:r>
            <a:r>
              <a:rPr lang="en-US" sz="1100" b="1" dirty="0" err="1" smtClean="0"/>
              <a:t>m_d</a:t>
            </a:r>
            <a:r>
              <a:rPr lang="en-US" sz="1100" b="1" dirty="0" smtClean="0"/>
              <a:t> + </a:t>
            </a:r>
            <a:r>
              <a:rPr lang="en-US" sz="1100" b="1" dirty="0" err="1" smtClean="0"/>
              <a:t>sd_d</a:t>
            </a:r>
            <a:r>
              <a:rPr lang="en-US" sz="1100" b="1" dirty="0" smtClean="0"/>
              <a:t> * </a:t>
            </a:r>
            <a:r>
              <a:rPr lang="en-US" sz="1100" b="1" dirty="0" err="1" smtClean="0"/>
              <a:t>normrand</a:t>
            </a:r>
            <a:r>
              <a:rPr lang="en-US" sz="1100" b="1" dirty="0" smtClean="0"/>
              <a:t>()</a:t>
            </a:r>
            <a:endParaRPr lang="en-US" sz="1100" b="1" dirty="0"/>
          </a:p>
        </p:txBody>
      </p:sp>
      <p:sp>
        <p:nvSpPr>
          <p:cNvPr id="65" name="Flowchart: Process 64"/>
          <p:cNvSpPr/>
          <p:nvPr/>
        </p:nvSpPr>
        <p:spPr>
          <a:xfrm>
            <a:off x="3276600" y="1219200"/>
            <a:ext cx="2286000" cy="3048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Initial quantity q(0)=</a:t>
            </a:r>
            <a:r>
              <a:rPr lang="en-US" sz="1100" b="1" dirty="0" err="1" smtClean="0"/>
              <a:t>m_d</a:t>
            </a:r>
            <a:r>
              <a:rPr lang="en-US" sz="1100" b="1" dirty="0" smtClean="0"/>
              <a:t> – 3*</a:t>
            </a:r>
            <a:r>
              <a:rPr lang="en-US" sz="1100" b="1" dirty="0" err="1" smtClean="0"/>
              <a:t>sd_d</a:t>
            </a:r>
            <a:r>
              <a:rPr lang="en-US" sz="1100" b="1" dirty="0" smtClean="0"/>
              <a:t> and </a:t>
            </a:r>
            <a:r>
              <a:rPr lang="en-US" sz="1100" b="1" dirty="0" err="1" smtClean="0"/>
              <a:t>max_profit</a:t>
            </a:r>
            <a:r>
              <a:rPr lang="en-US" sz="1100" b="1" dirty="0" smtClean="0"/>
              <a:t>=0,j=0</a:t>
            </a:r>
            <a:endParaRPr lang="en-US" sz="1100" b="1" dirty="0"/>
          </a:p>
        </p:txBody>
      </p:sp>
      <p:sp>
        <p:nvSpPr>
          <p:cNvPr id="66" name="Flowchart: Decision 65"/>
          <p:cNvSpPr/>
          <p:nvPr/>
        </p:nvSpPr>
        <p:spPr>
          <a:xfrm>
            <a:off x="6400800" y="2667000"/>
            <a:ext cx="2667000" cy="6858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Is (q(j)&lt;=m_d+3*</a:t>
            </a:r>
            <a:r>
              <a:rPr lang="en-US" sz="1100" b="1" dirty="0" err="1" smtClean="0"/>
              <a:t>sd_d</a:t>
            </a:r>
            <a:r>
              <a:rPr lang="en-US" sz="1100" b="1" dirty="0" smtClean="0"/>
              <a:t>) ?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xmlns="" val="291754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sz="2400" dirty="0" err="1"/>
              <a:t>prc</a:t>
            </a:r>
            <a:r>
              <a:rPr lang="en-IN" sz="2400" dirty="0"/>
              <a:t>=input('Enter the production cost: ');</a:t>
            </a:r>
          </a:p>
          <a:p>
            <a:pPr marL="0" indent="0">
              <a:buNone/>
            </a:pPr>
            <a:r>
              <a:rPr lang="en-IN" sz="2400" dirty="0"/>
              <a:t>pc=input('Enter the purchase cost: ');</a:t>
            </a:r>
          </a:p>
          <a:p>
            <a:pPr marL="0" indent="0">
              <a:buNone/>
            </a:pPr>
            <a:r>
              <a:rPr lang="en-IN" sz="2400" dirty="0" err="1"/>
              <a:t>sp</a:t>
            </a:r>
            <a:r>
              <a:rPr lang="en-IN" sz="2400" dirty="0"/>
              <a:t>=input('Enter the selling price: ');</a:t>
            </a:r>
          </a:p>
          <a:p>
            <a:pPr marL="0" indent="0">
              <a:buNone/>
            </a:pPr>
            <a:r>
              <a:rPr lang="en-IN" sz="2400" dirty="0" err="1"/>
              <a:t>sv</a:t>
            </a:r>
            <a:r>
              <a:rPr lang="en-IN" sz="2400" dirty="0"/>
              <a:t>=input('Enter the salvage value: ');</a:t>
            </a:r>
          </a:p>
          <a:p>
            <a:pPr marL="0" indent="0">
              <a:buNone/>
            </a:pPr>
            <a:r>
              <a:rPr lang="en-IN" sz="2400" dirty="0" err="1"/>
              <a:t>sc</a:t>
            </a:r>
            <a:r>
              <a:rPr lang="en-IN" sz="2400" dirty="0"/>
              <a:t>=input('Enter the shortage cost: ');</a:t>
            </a:r>
          </a:p>
          <a:p>
            <a:pPr marL="0" indent="0">
              <a:buNone/>
            </a:pPr>
            <a:r>
              <a:rPr lang="en-IN" sz="2400" dirty="0" err="1"/>
              <a:t>m_d</a:t>
            </a:r>
            <a:r>
              <a:rPr lang="en-IN" sz="2400" dirty="0"/>
              <a:t>=input('Enter the mean value of the demand: ');</a:t>
            </a:r>
          </a:p>
          <a:p>
            <a:pPr marL="0" indent="0">
              <a:buNone/>
            </a:pPr>
            <a:r>
              <a:rPr lang="en-IN" sz="2400" dirty="0" err="1"/>
              <a:t>sd_d</a:t>
            </a:r>
            <a:r>
              <a:rPr lang="en-IN" sz="2400" dirty="0"/>
              <a:t>=input('Enter the standard deviation of the demand: ');</a:t>
            </a:r>
          </a:p>
          <a:p>
            <a:pPr marL="0" indent="0">
              <a:buNone/>
            </a:pPr>
            <a:r>
              <a:rPr lang="en-IN" sz="2400" dirty="0"/>
              <a:t>r=input('Enter the number of simulation runs: ');</a:t>
            </a:r>
          </a:p>
          <a:p>
            <a:pPr marL="0" indent="0">
              <a:buNone/>
            </a:pPr>
            <a:r>
              <a:rPr lang="en-IN" sz="2400" dirty="0"/>
              <a:t>iv=input('Enter the increment value by which the quantity will vary: </a:t>
            </a:r>
            <a:r>
              <a:rPr lang="en-IN" sz="2400" dirty="0" smtClean="0"/>
              <a:t>');</a:t>
            </a:r>
          </a:p>
          <a:p>
            <a:pPr marL="0" indent="0">
              <a:buNone/>
            </a:pPr>
            <a:r>
              <a:rPr lang="en-IN" sz="2400" dirty="0" err="1"/>
              <a:t>q_max</a:t>
            </a:r>
            <a:r>
              <a:rPr lang="en-IN" sz="2400" dirty="0"/>
              <a:t> = input('Enter the Quantity Q which was recommended by Price Only </a:t>
            </a:r>
            <a:r>
              <a:rPr lang="en-IN" sz="2400" dirty="0" err="1"/>
              <a:t>contrat</a:t>
            </a:r>
            <a:r>
              <a:rPr lang="en-IN" sz="2400" dirty="0"/>
              <a:t>: ');</a:t>
            </a:r>
          </a:p>
          <a:p>
            <a:pPr marL="0" indent="0">
              <a:buNone/>
            </a:pPr>
            <a:endParaRPr lang="en-IN" sz="2400" dirty="0"/>
          </a:p>
          <a:p>
            <a:pPr marL="0" indent="0">
              <a:buNone/>
            </a:pPr>
            <a:endParaRPr lang="en-IN" sz="2400" dirty="0"/>
          </a:p>
          <a:p>
            <a:pPr marL="0" indent="0">
              <a:buNone/>
            </a:pPr>
            <a:endParaRPr lang="en-IN" sz="2400" dirty="0"/>
          </a:p>
        </p:txBody>
      </p:sp>
      <p:sp>
        <p:nvSpPr>
          <p:cNvPr id="5" name="Parallelogram 4"/>
          <p:cNvSpPr/>
          <p:nvPr/>
        </p:nvSpPr>
        <p:spPr>
          <a:xfrm>
            <a:off x="5029200" y="457200"/>
            <a:ext cx="3733800" cy="7620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Input pc, </a:t>
            </a:r>
            <a:r>
              <a:rPr lang="en-US" b="1" dirty="0" err="1"/>
              <a:t>sp</a:t>
            </a:r>
            <a:r>
              <a:rPr lang="en-US" b="1" dirty="0"/>
              <a:t>, </a:t>
            </a:r>
            <a:r>
              <a:rPr lang="en-US" b="1" dirty="0" err="1"/>
              <a:t>sv</a:t>
            </a:r>
            <a:r>
              <a:rPr lang="en-US" b="1" dirty="0"/>
              <a:t>, </a:t>
            </a:r>
            <a:r>
              <a:rPr lang="en-US" b="1" dirty="0" err="1"/>
              <a:t>sc</a:t>
            </a:r>
            <a:r>
              <a:rPr lang="en-US" b="1" dirty="0"/>
              <a:t>, </a:t>
            </a:r>
            <a:r>
              <a:rPr lang="en-US" b="1" dirty="0" err="1"/>
              <a:t>m_d</a:t>
            </a:r>
            <a:r>
              <a:rPr lang="en-US" b="1" dirty="0"/>
              <a:t>, </a:t>
            </a:r>
            <a:r>
              <a:rPr lang="en-US" b="1" dirty="0" err="1"/>
              <a:t>sd_d</a:t>
            </a:r>
            <a:r>
              <a:rPr lang="en-US" b="1" dirty="0"/>
              <a:t>, r , iv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3400" y="4572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Part 1 Initial Values</a:t>
            </a:r>
            <a:endParaRPr lang="en-IN" sz="2800" dirty="0"/>
          </a:p>
        </p:txBody>
      </p:sp>
    </p:spTree>
    <p:extLst>
      <p:ext uri="{BB962C8B-B14F-4D97-AF65-F5344CB8AC3E}">
        <p14:creationId xmlns:p14="http://schemas.microsoft.com/office/powerpoint/2010/main" xmlns="" val="4596718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 smtClean="0"/>
              <a:t>Part 2 Initialization</a:t>
            </a:r>
            <a:endParaRPr lang="en-IN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/>
              <a:t>q=[];</a:t>
            </a:r>
          </a:p>
          <a:p>
            <a:pPr marL="0" indent="0">
              <a:buNone/>
            </a:pPr>
            <a:r>
              <a:rPr lang="en-IN" dirty="0"/>
              <a:t>q(1)=</a:t>
            </a:r>
            <a:r>
              <a:rPr lang="en-IN" dirty="0" err="1"/>
              <a:t>m_d</a:t>
            </a:r>
            <a:r>
              <a:rPr lang="en-IN" dirty="0"/>
              <a:t>-(3*</a:t>
            </a:r>
            <a:r>
              <a:rPr lang="en-IN" dirty="0" err="1"/>
              <a:t>sd_d</a:t>
            </a:r>
            <a:r>
              <a:rPr lang="en-IN" dirty="0"/>
              <a:t>);</a:t>
            </a:r>
          </a:p>
          <a:p>
            <a:pPr marL="0" indent="0">
              <a:buNone/>
            </a:pPr>
            <a:r>
              <a:rPr lang="en-IN" dirty="0" err="1"/>
              <a:t>avg_profit</a:t>
            </a:r>
            <a:r>
              <a:rPr lang="en-IN" dirty="0"/>
              <a:t>=[];</a:t>
            </a:r>
          </a:p>
          <a:p>
            <a:pPr marL="0" indent="0">
              <a:buNone/>
            </a:pPr>
            <a:r>
              <a:rPr lang="en-IN" dirty="0" err="1"/>
              <a:t>avg_sum_wsp</a:t>
            </a:r>
            <a:r>
              <a:rPr lang="en-IN" dirty="0"/>
              <a:t>=[];</a:t>
            </a:r>
          </a:p>
          <a:p>
            <a:pPr marL="0" indent="0">
              <a:buNone/>
            </a:pPr>
            <a:r>
              <a:rPr lang="en-IN" dirty="0" err="1"/>
              <a:t>tscp</a:t>
            </a:r>
            <a:r>
              <a:rPr lang="en-IN" dirty="0"/>
              <a:t>=[];</a:t>
            </a:r>
          </a:p>
          <a:p>
            <a:pPr marL="0" indent="0">
              <a:buNone/>
            </a:pPr>
            <a:r>
              <a:rPr lang="en-IN" dirty="0"/>
              <a:t>j=1;</a:t>
            </a:r>
          </a:p>
          <a:p>
            <a:endParaRPr lang="en-IN" dirty="0"/>
          </a:p>
          <a:p>
            <a:endParaRPr lang="en-IN" dirty="0"/>
          </a:p>
        </p:txBody>
      </p:sp>
      <p:sp>
        <p:nvSpPr>
          <p:cNvPr id="5" name="Flowchart: Process 4"/>
          <p:cNvSpPr/>
          <p:nvPr/>
        </p:nvSpPr>
        <p:spPr>
          <a:xfrm>
            <a:off x="4953000" y="457200"/>
            <a:ext cx="3429000" cy="609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Initial quantity q(0)=</a:t>
            </a:r>
            <a:r>
              <a:rPr lang="en-US" sz="1600" b="1" dirty="0" err="1" smtClean="0"/>
              <a:t>m_d</a:t>
            </a:r>
            <a:r>
              <a:rPr lang="en-US" sz="1600" b="1" dirty="0" smtClean="0"/>
              <a:t> – 3*</a:t>
            </a:r>
            <a:r>
              <a:rPr lang="en-US" sz="1600" b="1" dirty="0" err="1" smtClean="0"/>
              <a:t>sd_d</a:t>
            </a:r>
            <a:r>
              <a:rPr lang="en-US" sz="1600" b="1" dirty="0" smtClean="0"/>
              <a:t> and </a:t>
            </a:r>
            <a:r>
              <a:rPr lang="en-US" sz="1600" b="1" dirty="0" err="1" smtClean="0"/>
              <a:t>max_profit</a:t>
            </a:r>
            <a:r>
              <a:rPr lang="en-US" sz="1600" b="1" dirty="0" smtClean="0"/>
              <a:t>=0,j=0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xmlns="" val="35317602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 for calculating Profits</a:t>
            </a:r>
            <a:endParaRPr lang="en-IN" dirty="0"/>
          </a:p>
        </p:txBody>
      </p:sp>
      <p:sp>
        <p:nvSpPr>
          <p:cNvPr id="4" name="Flowchart: Process 3"/>
          <p:cNvSpPr/>
          <p:nvPr/>
        </p:nvSpPr>
        <p:spPr>
          <a:xfrm>
            <a:off x="3581400" y="4495800"/>
            <a:ext cx="19050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sum=sum+ profit</a:t>
            </a:r>
            <a:endParaRPr lang="en-US" sz="1200" b="1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4038600"/>
            <a:ext cx="24574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Flowchart: Process 5"/>
          <p:cNvSpPr/>
          <p:nvPr/>
        </p:nvSpPr>
        <p:spPr>
          <a:xfrm>
            <a:off x="3276600" y="2514600"/>
            <a:ext cx="2209800" cy="5334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Generate a random demand z=mean + </a:t>
            </a:r>
            <a:r>
              <a:rPr lang="en-US" sz="1100" b="1" dirty="0" err="1" smtClean="0"/>
              <a:t>sd</a:t>
            </a:r>
            <a:r>
              <a:rPr lang="en-US" sz="1100" b="1" dirty="0" smtClean="0"/>
              <a:t> * </a:t>
            </a:r>
            <a:r>
              <a:rPr lang="en-US" sz="1100" b="1" dirty="0" err="1" smtClean="0"/>
              <a:t>normrand</a:t>
            </a:r>
            <a:r>
              <a:rPr lang="en-US" sz="1100" b="1" dirty="0" smtClean="0"/>
              <a:t>()</a:t>
            </a:r>
            <a:endParaRPr lang="en-US" sz="1100" b="1" dirty="0"/>
          </a:p>
        </p:txBody>
      </p:sp>
      <p:sp>
        <p:nvSpPr>
          <p:cNvPr id="7" name="Flowchart: Decision 6"/>
          <p:cNvSpPr/>
          <p:nvPr/>
        </p:nvSpPr>
        <p:spPr>
          <a:xfrm>
            <a:off x="3429000" y="3352800"/>
            <a:ext cx="1828800" cy="3810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Is z &lt; q(u) ?</a:t>
            </a:r>
            <a:endParaRPr lang="en-US" sz="1100" b="1" dirty="0"/>
          </a:p>
        </p:txBody>
      </p:sp>
      <p:sp>
        <p:nvSpPr>
          <p:cNvPr id="8" name="Down Arrow 7"/>
          <p:cNvSpPr/>
          <p:nvPr/>
        </p:nvSpPr>
        <p:spPr>
          <a:xfrm>
            <a:off x="4343400" y="22098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4343400" y="30480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Process 9"/>
          <p:cNvSpPr/>
          <p:nvPr/>
        </p:nvSpPr>
        <p:spPr>
          <a:xfrm>
            <a:off x="914400" y="3657600"/>
            <a:ext cx="25146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100" dirty="0" smtClean="0"/>
              <a:t>profit = (</a:t>
            </a:r>
            <a:r>
              <a:rPr lang="en-US" sz="1100" dirty="0" smtClean="0"/>
              <a:t>(1-f)*</a:t>
            </a:r>
            <a:r>
              <a:rPr lang="pl-PL" sz="1100" dirty="0" smtClean="0"/>
              <a:t>sp * z) + (sv * (q(u) - z)) - (</a:t>
            </a:r>
            <a:r>
              <a:rPr lang="en-US" sz="1100" dirty="0" err="1" smtClean="0"/>
              <a:t>wrs</a:t>
            </a:r>
            <a:r>
              <a:rPr lang="pl-PL" sz="1100" dirty="0" smtClean="0"/>
              <a:t> * q(u))</a:t>
            </a:r>
            <a:endParaRPr lang="en-US" sz="1100" b="1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3505200"/>
            <a:ext cx="1362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Elbow Connector 11"/>
          <p:cNvCxnSpPr/>
          <p:nvPr/>
        </p:nvCxnSpPr>
        <p:spPr>
          <a:xfrm>
            <a:off x="2133600" y="4038600"/>
            <a:ext cx="2362200" cy="123825"/>
          </a:xfrm>
          <a:prstGeom prst="bentConnector3">
            <a:avLst>
              <a:gd name="adj1" fmla="val -25"/>
            </a:avLst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ent-Up Arrow 12"/>
          <p:cNvSpPr/>
          <p:nvPr/>
        </p:nvSpPr>
        <p:spPr>
          <a:xfrm rot="10800000">
            <a:off x="2133600" y="3505200"/>
            <a:ext cx="1295400" cy="15240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Process 13"/>
          <p:cNvSpPr/>
          <p:nvPr/>
        </p:nvSpPr>
        <p:spPr>
          <a:xfrm>
            <a:off x="5334000" y="3657600"/>
            <a:ext cx="25146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200" dirty="0" smtClean="0"/>
              <a:t>profit = (</a:t>
            </a:r>
            <a:r>
              <a:rPr lang="en-US" sz="1200" dirty="0" smtClean="0"/>
              <a:t>(1-f)*</a:t>
            </a:r>
            <a:r>
              <a:rPr lang="pl-PL" sz="1200" dirty="0" smtClean="0"/>
              <a:t>sp * q(u)) - (</a:t>
            </a:r>
            <a:r>
              <a:rPr lang="en-US" sz="1200" dirty="0" err="1" smtClean="0"/>
              <a:t>wrs</a:t>
            </a:r>
            <a:r>
              <a:rPr lang="pl-PL" sz="1200" dirty="0" smtClean="0"/>
              <a:t> * q(u)) - sc * (z - q(u))</a:t>
            </a:r>
            <a:endParaRPr lang="en-US" sz="1200" b="1" dirty="0"/>
          </a:p>
        </p:txBody>
      </p:sp>
      <p:sp>
        <p:nvSpPr>
          <p:cNvPr id="15" name="Flowchart: Decision 14"/>
          <p:cNvSpPr/>
          <p:nvPr/>
        </p:nvSpPr>
        <p:spPr>
          <a:xfrm>
            <a:off x="6400800" y="2667000"/>
            <a:ext cx="2667000" cy="6858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Is (q(j)&lt;=mean+3*</a:t>
            </a:r>
            <a:r>
              <a:rPr lang="en-US" sz="1100" b="1" dirty="0" err="1" smtClean="0"/>
              <a:t>sd</a:t>
            </a:r>
            <a:r>
              <a:rPr lang="en-US" sz="1100" b="1" dirty="0" smtClean="0"/>
              <a:t>) ?</a:t>
            </a:r>
            <a:endParaRPr lang="en-US" sz="1100" b="1" dirty="0"/>
          </a:p>
        </p:txBody>
      </p:sp>
      <p:sp>
        <p:nvSpPr>
          <p:cNvPr id="16" name="Down Arrow 15"/>
          <p:cNvSpPr/>
          <p:nvPr/>
        </p:nvSpPr>
        <p:spPr>
          <a:xfrm>
            <a:off x="4419600" y="41910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lowchart: Process 16"/>
          <p:cNvSpPr/>
          <p:nvPr/>
        </p:nvSpPr>
        <p:spPr>
          <a:xfrm>
            <a:off x="3886200" y="5029200"/>
            <a:ext cx="12954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u</a:t>
            </a:r>
            <a:r>
              <a:rPr lang="en-US" sz="1100" b="1" dirty="0" smtClean="0"/>
              <a:t>= u+1</a:t>
            </a:r>
            <a:endParaRPr lang="en-US" sz="1100" b="1" dirty="0"/>
          </a:p>
        </p:txBody>
      </p:sp>
      <p:cxnSp>
        <p:nvCxnSpPr>
          <p:cNvPr id="18" name="Straight Connector 17"/>
          <p:cNvCxnSpPr/>
          <p:nvPr/>
        </p:nvCxnSpPr>
        <p:spPr>
          <a:xfrm rot="10800000" flipV="1">
            <a:off x="380999" y="5600700"/>
            <a:ext cx="32004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 flipH="1" flipV="1">
            <a:off x="-1256109" y="4000897"/>
            <a:ext cx="3275012" cy="79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81000" y="2362200"/>
            <a:ext cx="3962400" cy="158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048000" y="53771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Yes</a:t>
            </a:r>
            <a:endParaRPr lang="en-US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2667000" y="33197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Yes</a:t>
            </a:r>
            <a:endParaRPr lang="en-US" sz="1100" dirty="0"/>
          </a:p>
        </p:txBody>
      </p:sp>
      <p:sp>
        <p:nvSpPr>
          <p:cNvPr id="23" name="TextBox 22"/>
          <p:cNvSpPr txBox="1"/>
          <p:nvPr/>
        </p:nvSpPr>
        <p:spPr>
          <a:xfrm>
            <a:off x="5715000" y="33197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</a:t>
            </a:r>
            <a:endParaRPr lang="en-US" sz="1100" dirty="0"/>
          </a:p>
        </p:txBody>
      </p:sp>
      <p:sp>
        <p:nvSpPr>
          <p:cNvPr id="24" name="TextBox 23"/>
          <p:cNvSpPr txBox="1"/>
          <p:nvPr/>
        </p:nvSpPr>
        <p:spPr>
          <a:xfrm>
            <a:off x="5715000" y="53771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</a:t>
            </a:r>
            <a:endParaRPr lang="en-US" sz="1100" dirty="0"/>
          </a:p>
        </p:txBody>
      </p:sp>
      <p:sp>
        <p:nvSpPr>
          <p:cNvPr id="25" name="Flowchart: Decision 24"/>
          <p:cNvSpPr/>
          <p:nvPr/>
        </p:nvSpPr>
        <p:spPr>
          <a:xfrm>
            <a:off x="3581400" y="5410200"/>
            <a:ext cx="1828800" cy="3810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Is u &lt;=runs ?</a:t>
            </a:r>
            <a:endParaRPr lang="en-US" sz="1100" b="1" dirty="0"/>
          </a:p>
        </p:txBody>
      </p:sp>
      <p:sp>
        <p:nvSpPr>
          <p:cNvPr id="26" name="Down Arrow 25"/>
          <p:cNvSpPr/>
          <p:nvPr/>
        </p:nvSpPr>
        <p:spPr>
          <a:xfrm>
            <a:off x="4495800" y="4876800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/>
          <p:cNvSpPr/>
          <p:nvPr/>
        </p:nvSpPr>
        <p:spPr>
          <a:xfrm>
            <a:off x="4526281" y="5257800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lowchart: Process 27"/>
          <p:cNvSpPr/>
          <p:nvPr/>
        </p:nvSpPr>
        <p:spPr>
          <a:xfrm>
            <a:off x="5791200" y="4724400"/>
            <a:ext cx="19050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 Average profit(j)=sum/runs</a:t>
            </a:r>
          </a:p>
        </p:txBody>
      </p:sp>
      <p:cxnSp>
        <p:nvCxnSpPr>
          <p:cNvPr id="29" name="Straight Connector 28"/>
          <p:cNvCxnSpPr/>
          <p:nvPr/>
        </p:nvCxnSpPr>
        <p:spPr>
          <a:xfrm rot="10800000" flipV="1">
            <a:off x="5334000" y="5562600"/>
            <a:ext cx="12192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 flipH="1" flipV="1">
            <a:off x="6324600" y="53340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lowchart: Process 30"/>
          <p:cNvSpPr/>
          <p:nvPr/>
        </p:nvSpPr>
        <p:spPr>
          <a:xfrm>
            <a:off x="3962400" y="2057400"/>
            <a:ext cx="8382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u=1</a:t>
            </a:r>
            <a:endParaRPr lang="en-US" sz="1100" b="1" dirty="0"/>
          </a:p>
        </p:txBody>
      </p:sp>
      <p:sp>
        <p:nvSpPr>
          <p:cNvPr id="32" name="Down Arrow 31"/>
          <p:cNvSpPr/>
          <p:nvPr/>
        </p:nvSpPr>
        <p:spPr>
          <a:xfrm flipH="1">
            <a:off x="4343400" y="1828800"/>
            <a:ext cx="45719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lowchart: Process 32"/>
          <p:cNvSpPr/>
          <p:nvPr/>
        </p:nvSpPr>
        <p:spPr>
          <a:xfrm>
            <a:off x="3429000" y="1676400"/>
            <a:ext cx="19050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Take q(j),sum=0</a:t>
            </a:r>
            <a:endParaRPr lang="en-US" sz="1100" b="1" dirty="0"/>
          </a:p>
        </p:txBody>
      </p:sp>
      <p:sp>
        <p:nvSpPr>
          <p:cNvPr id="34" name="Flowchart: Process 33"/>
          <p:cNvSpPr/>
          <p:nvPr/>
        </p:nvSpPr>
        <p:spPr>
          <a:xfrm>
            <a:off x="7543800" y="4114800"/>
            <a:ext cx="1219200" cy="5334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j</a:t>
            </a:r>
            <a:r>
              <a:rPr lang="en-US" sz="1100" b="1" dirty="0" smtClean="0"/>
              <a:t>= j +1, q(j)=       q(j-1)+increment value</a:t>
            </a:r>
            <a:endParaRPr lang="en-US" sz="1100" b="1" dirty="0"/>
          </a:p>
        </p:txBody>
      </p:sp>
      <p:cxnSp>
        <p:nvCxnSpPr>
          <p:cNvPr id="35" name="Straight Arrow Connector 34"/>
          <p:cNvCxnSpPr/>
          <p:nvPr/>
        </p:nvCxnSpPr>
        <p:spPr>
          <a:xfrm rot="5400000" flipH="1" flipV="1">
            <a:off x="8267700" y="47625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Down Arrow 35"/>
          <p:cNvSpPr/>
          <p:nvPr/>
        </p:nvSpPr>
        <p:spPr>
          <a:xfrm flipH="1">
            <a:off x="4373880" y="1524000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/>
          <p:cNvCxnSpPr>
            <a:stCxn id="15" idx="0"/>
          </p:cNvCxnSpPr>
          <p:nvPr/>
        </p:nvCxnSpPr>
        <p:spPr>
          <a:xfrm rot="5400000" flipH="1" flipV="1">
            <a:off x="7219950" y="2114550"/>
            <a:ext cx="10668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10800000">
            <a:off x="4396740" y="1598612"/>
            <a:ext cx="3375661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467600" y="220980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Yes</a:t>
            </a:r>
            <a:endParaRPr lang="en-US" sz="1100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7696200" y="4875212"/>
            <a:ext cx="685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5400000" flipH="1" flipV="1">
            <a:off x="7962106" y="3771900"/>
            <a:ext cx="686594" cy="79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10800000">
            <a:off x="7772400" y="3429000"/>
            <a:ext cx="533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5400000" flipH="1" flipV="1">
            <a:off x="7696200" y="3352800"/>
            <a:ext cx="15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5" idx="3"/>
          </p:cNvCxnSpPr>
          <p:nvPr/>
        </p:nvCxnSpPr>
        <p:spPr>
          <a:xfrm flipH="1">
            <a:off x="8991600" y="3009900"/>
            <a:ext cx="76200" cy="255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10800000">
            <a:off x="8305800" y="5562600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542327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86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IN" sz="1600" dirty="0"/>
              <a:t>while q(j)&lt;=(</a:t>
            </a:r>
            <a:r>
              <a:rPr lang="en-IN" sz="1600" dirty="0" err="1"/>
              <a:t>m_d</a:t>
            </a:r>
            <a:r>
              <a:rPr lang="en-IN" sz="1600" dirty="0"/>
              <a:t>+(3*</a:t>
            </a:r>
            <a:r>
              <a:rPr lang="en-IN" sz="1600" dirty="0" err="1"/>
              <a:t>sd_d</a:t>
            </a:r>
            <a:r>
              <a:rPr lang="en-IN" sz="1600" dirty="0"/>
              <a:t>))</a:t>
            </a:r>
          </a:p>
          <a:p>
            <a:pPr marL="0" indent="0">
              <a:buNone/>
            </a:pPr>
            <a:r>
              <a:rPr lang="en-IN" sz="1600" dirty="0"/>
              <a:t>    sum=0;</a:t>
            </a:r>
          </a:p>
          <a:p>
            <a:pPr marL="0" indent="0">
              <a:buNone/>
            </a:pPr>
            <a:r>
              <a:rPr lang="en-IN" sz="1600" dirty="0"/>
              <a:t>    </a:t>
            </a:r>
            <a:r>
              <a:rPr lang="en-IN" sz="1600" dirty="0" err="1"/>
              <a:t>sum_wsp</a:t>
            </a:r>
            <a:r>
              <a:rPr lang="en-IN" sz="1600" dirty="0"/>
              <a:t>=0;</a:t>
            </a:r>
          </a:p>
          <a:p>
            <a:pPr marL="0" indent="0">
              <a:buNone/>
            </a:pPr>
            <a:r>
              <a:rPr lang="en-IN" sz="1600" dirty="0"/>
              <a:t>    for u=1:r</a:t>
            </a:r>
          </a:p>
          <a:p>
            <a:pPr marL="0" indent="0">
              <a:buNone/>
            </a:pPr>
            <a:r>
              <a:rPr lang="en-IN" sz="1600" dirty="0"/>
              <a:t>        z=</a:t>
            </a:r>
            <a:r>
              <a:rPr lang="en-IN" sz="1600" dirty="0" err="1"/>
              <a:t>m_d</a:t>
            </a:r>
            <a:r>
              <a:rPr lang="en-IN" sz="1600" dirty="0"/>
              <a:t>+(</a:t>
            </a:r>
            <a:r>
              <a:rPr lang="en-IN" sz="1600" dirty="0" err="1"/>
              <a:t>randn</a:t>
            </a:r>
            <a:r>
              <a:rPr lang="en-IN" sz="1600" dirty="0"/>
              <a:t>()*</a:t>
            </a:r>
            <a:r>
              <a:rPr lang="en-IN" sz="1600" dirty="0" err="1"/>
              <a:t>sd_d</a:t>
            </a:r>
            <a:r>
              <a:rPr lang="en-IN" sz="1600" dirty="0"/>
              <a:t>);</a:t>
            </a:r>
          </a:p>
          <a:p>
            <a:pPr marL="0" indent="0">
              <a:buNone/>
            </a:pPr>
            <a:r>
              <a:rPr lang="en-IN" sz="1600" dirty="0"/>
              <a:t>        if z&lt;q(j)</a:t>
            </a:r>
          </a:p>
          <a:p>
            <a:pPr marL="0" indent="0">
              <a:buNone/>
            </a:pPr>
            <a:r>
              <a:rPr lang="pl-PL" sz="1600" dirty="0"/>
              <a:t>            profit=((1-f)*sp*z)+(sv*(q(j)-z))-(rwp*q(j));</a:t>
            </a:r>
          </a:p>
          <a:p>
            <a:pPr marL="0" indent="0">
              <a:buNone/>
            </a:pPr>
            <a:r>
              <a:rPr lang="en-IN" sz="1600" dirty="0"/>
              <a:t>            </a:t>
            </a:r>
            <a:r>
              <a:rPr lang="en-IN" sz="1600" dirty="0" err="1"/>
              <a:t>wsp</a:t>
            </a:r>
            <a:r>
              <a:rPr lang="en-IN" sz="1600" dirty="0"/>
              <a:t>=(f*</a:t>
            </a:r>
            <a:r>
              <a:rPr lang="en-IN" sz="1600" dirty="0" err="1"/>
              <a:t>sp</a:t>
            </a:r>
            <a:r>
              <a:rPr lang="en-IN" sz="1600" dirty="0"/>
              <a:t>*min(</a:t>
            </a:r>
            <a:r>
              <a:rPr lang="en-IN" sz="1600" dirty="0" err="1"/>
              <a:t>q_max,z</a:t>
            </a:r>
            <a:r>
              <a:rPr lang="en-IN" sz="1600" dirty="0"/>
              <a:t>))+(</a:t>
            </a:r>
            <a:r>
              <a:rPr lang="en-IN" sz="1600" dirty="0" err="1"/>
              <a:t>rwp</a:t>
            </a:r>
            <a:r>
              <a:rPr lang="en-IN" sz="1600" dirty="0"/>
              <a:t>*q(j))-(</a:t>
            </a:r>
            <a:r>
              <a:rPr lang="en-IN" sz="1600" dirty="0" err="1"/>
              <a:t>prc</a:t>
            </a:r>
            <a:r>
              <a:rPr lang="en-IN" sz="1600" dirty="0"/>
              <a:t>*q(j));</a:t>
            </a:r>
          </a:p>
          <a:p>
            <a:pPr marL="0" indent="0">
              <a:buNone/>
            </a:pPr>
            <a:r>
              <a:rPr lang="en-IN" sz="1600" dirty="0"/>
              <a:t>        else</a:t>
            </a:r>
          </a:p>
          <a:p>
            <a:pPr marL="0" indent="0">
              <a:buNone/>
            </a:pPr>
            <a:r>
              <a:rPr lang="en-IN" sz="1600" dirty="0"/>
              <a:t>            profit=((1-f)*</a:t>
            </a:r>
            <a:r>
              <a:rPr lang="en-IN" sz="1600" dirty="0" err="1"/>
              <a:t>sp</a:t>
            </a:r>
            <a:r>
              <a:rPr lang="en-IN" sz="1600" dirty="0"/>
              <a:t>*q(j))-(</a:t>
            </a:r>
            <a:r>
              <a:rPr lang="en-IN" sz="1600" dirty="0" err="1"/>
              <a:t>rwp</a:t>
            </a:r>
            <a:r>
              <a:rPr lang="en-IN" sz="1600" dirty="0"/>
              <a:t> * q(j))-(</a:t>
            </a:r>
            <a:r>
              <a:rPr lang="en-IN" sz="1600" dirty="0" err="1"/>
              <a:t>sc</a:t>
            </a:r>
            <a:r>
              <a:rPr lang="en-IN" sz="1600" dirty="0"/>
              <a:t>*(z-q(j)));</a:t>
            </a:r>
          </a:p>
          <a:p>
            <a:pPr marL="0" indent="0">
              <a:buNone/>
            </a:pPr>
            <a:r>
              <a:rPr lang="en-IN" sz="1600" dirty="0"/>
              <a:t>            </a:t>
            </a:r>
            <a:r>
              <a:rPr lang="en-IN" sz="1600" dirty="0" err="1"/>
              <a:t>wsp</a:t>
            </a:r>
            <a:r>
              <a:rPr lang="en-IN" sz="1600" dirty="0"/>
              <a:t>=(f*</a:t>
            </a:r>
            <a:r>
              <a:rPr lang="en-IN" sz="1600" dirty="0" err="1"/>
              <a:t>sp</a:t>
            </a:r>
            <a:r>
              <a:rPr lang="en-IN" sz="1600" dirty="0"/>
              <a:t>*min(</a:t>
            </a:r>
            <a:r>
              <a:rPr lang="en-IN" sz="1600" dirty="0" err="1"/>
              <a:t>q_max,z</a:t>
            </a:r>
            <a:r>
              <a:rPr lang="en-IN" sz="1600" dirty="0"/>
              <a:t>))+(</a:t>
            </a:r>
            <a:r>
              <a:rPr lang="en-IN" sz="1600" dirty="0" err="1"/>
              <a:t>rwp</a:t>
            </a:r>
            <a:r>
              <a:rPr lang="en-IN" sz="1600" dirty="0"/>
              <a:t>*q(j))-(</a:t>
            </a:r>
            <a:r>
              <a:rPr lang="en-IN" sz="1600" dirty="0" err="1"/>
              <a:t>prc</a:t>
            </a:r>
            <a:r>
              <a:rPr lang="en-IN" sz="1600" dirty="0"/>
              <a:t>*q(j));</a:t>
            </a:r>
          </a:p>
          <a:p>
            <a:pPr marL="0" indent="0">
              <a:buNone/>
            </a:pPr>
            <a:r>
              <a:rPr lang="en-IN" sz="1600" dirty="0"/>
              <a:t>        end</a:t>
            </a:r>
          </a:p>
          <a:p>
            <a:pPr marL="0" indent="0">
              <a:buNone/>
            </a:pPr>
            <a:r>
              <a:rPr lang="en-IN" sz="1600" dirty="0"/>
              <a:t>        </a:t>
            </a:r>
            <a:r>
              <a:rPr lang="en-IN" sz="1600" dirty="0" err="1"/>
              <a:t>sum_wsp</a:t>
            </a:r>
            <a:r>
              <a:rPr lang="en-IN" sz="1600" dirty="0"/>
              <a:t>=</a:t>
            </a:r>
            <a:r>
              <a:rPr lang="en-IN" sz="1600" dirty="0" err="1"/>
              <a:t>sum_wsp+wsp</a:t>
            </a:r>
            <a:r>
              <a:rPr lang="en-IN" sz="1600" dirty="0"/>
              <a:t>;</a:t>
            </a:r>
          </a:p>
          <a:p>
            <a:pPr marL="0" indent="0">
              <a:buNone/>
            </a:pPr>
            <a:r>
              <a:rPr lang="en-IN" sz="1600" dirty="0"/>
              <a:t>        sum=</a:t>
            </a:r>
            <a:r>
              <a:rPr lang="en-IN" sz="1600" dirty="0" err="1"/>
              <a:t>sum+profit</a:t>
            </a:r>
            <a:r>
              <a:rPr lang="en-IN" sz="1600" dirty="0"/>
              <a:t>;</a:t>
            </a:r>
          </a:p>
          <a:p>
            <a:pPr marL="0" indent="0">
              <a:buNone/>
            </a:pPr>
            <a:r>
              <a:rPr lang="en-IN" sz="1600" dirty="0"/>
              <a:t>    end</a:t>
            </a:r>
          </a:p>
          <a:p>
            <a:pPr marL="0" indent="0">
              <a:buNone/>
            </a:pPr>
            <a:r>
              <a:rPr lang="en-IN" sz="1600" dirty="0"/>
              <a:t>    </a:t>
            </a:r>
            <a:r>
              <a:rPr lang="en-IN" sz="1600" dirty="0" err="1"/>
              <a:t>avg_profit</a:t>
            </a:r>
            <a:r>
              <a:rPr lang="en-IN" sz="1600" dirty="0"/>
              <a:t>(j)=sum/r; </a:t>
            </a:r>
          </a:p>
          <a:p>
            <a:pPr marL="0" indent="0">
              <a:buNone/>
            </a:pPr>
            <a:r>
              <a:rPr lang="en-IN" sz="1600" dirty="0"/>
              <a:t>    </a:t>
            </a:r>
            <a:r>
              <a:rPr lang="en-IN" sz="1600" dirty="0" err="1"/>
              <a:t>avg_sum_wsp</a:t>
            </a:r>
            <a:r>
              <a:rPr lang="en-IN" sz="1600" dirty="0"/>
              <a:t>(j)=</a:t>
            </a:r>
            <a:r>
              <a:rPr lang="en-IN" sz="1600" dirty="0" err="1"/>
              <a:t>sum_wsp</a:t>
            </a:r>
            <a:r>
              <a:rPr lang="en-IN" sz="1600" dirty="0"/>
              <a:t>/r;</a:t>
            </a:r>
          </a:p>
          <a:p>
            <a:pPr marL="0" indent="0">
              <a:buNone/>
            </a:pPr>
            <a:r>
              <a:rPr lang="en-IN" sz="1600" dirty="0"/>
              <a:t>    </a:t>
            </a:r>
            <a:r>
              <a:rPr lang="en-IN" sz="1600" dirty="0" err="1"/>
              <a:t>tscp</a:t>
            </a:r>
            <a:r>
              <a:rPr lang="en-IN" sz="1600" dirty="0"/>
              <a:t>(j)=</a:t>
            </a:r>
            <a:r>
              <a:rPr lang="en-IN" sz="1600" dirty="0" err="1"/>
              <a:t>avg_profit</a:t>
            </a:r>
            <a:r>
              <a:rPr lang="en-IN" sz="1600" dirty="0"/>
              <a:t>(j)+</a:t>
            </a:r>
            <a:r>
              <a:rPr lang="en-IN" sz="1600" dirty="0" err="1"/>
              <a:t>avg_sum_wsp</a:t>
            </a:r>
            <a:r>
              <a:rPr lang="en-IN" sz="1600" dirty="0"/>
              <a:t>(j);</a:t>
            </a:r>
          </a:p>
          <a:p>
            <a:pPr marL="0" indent="0">
              <a:buNone/>
            </a:pPr>
            <a:r>
              <a:rPr lang="en-IN" sz="1600" dirty="0"/>
              <a:t>    j=j+1;</a:t>
            </a:r>
          </a:p>
          <a:p>
            <a:pPr marL="0" indent="0">
              <a:buNone/>
            </a:pPr>
            <a:r>
              <a:rPr lang="en-IN" sz="1600" dirty="0"/>
              <a:t>    q(j)=q(j-1)+iv;</a:t>
            </a:r>
          </a:p>
          <a:p>
            <a:pPr marL="0" indent="0">
              <a:buNone/>
            </a:pPr>
            <a:r>
              <a:rPr lang="en-IN" sz="1600" dirty="0"/>
              <a:t>end</a:t>
            </a:r>
          </a:p>
          <a:p>
            <a:pPr marL="0" indent="0">
              <a:buNone/>
            </a:pPr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xmlns="" val="4235821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CA" dirty="0" smtClean="0">
                <a:solidFill>
                  <a:schemeClr val="bg1"/>
                </a:solidFill>
              </a:rPr>
              <a:t>Simulation to model revenue sharing </a:t>
            </a:r>
            <a:r>
              <a:rPr lang="fr-CA" dirty="0" err="1" smtClean="0">
                <a:solidFill>
                  <a:schemeClr val="bg1"/>
                </a:solidFill>
              </a:rPr>
              <a:t>contract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57200" y="1974851"/>
            <a:ext cx="8229600" cy="4349751"/>
          </a:xfrm>
        </p:spPr>
        <p:txBody>
          <a:bodyPr/>
          <a:lstStyle/>
          <a:p>
            <a:pPr algn="just">
              <a:buSzPct val="100000"/>
              <a:buNone/>
            </a:pPr>
            <a:r>
              <a:rPr lang="en-US" sz="2400" dirty="0" smtClean="0"/>
              <a:t>It can be understood in two phases:</a:t>
            </a:r>
          </a:p>
          <a:p>
            <a:pPr algn="just">
              <a:buSzPct val="100000"/>
              <a:buBlip>
                <a:blip r:embed="rId4"/>
              </a:buBlip>
            </a:pPr>
            <a:endParaRPr lang="en-US" sz="2400" dirty="0" smtClean="0"/>
          </a:p>
          <a:p>
            <a:pPr algn="just">
              <a:buSzPct val="100000"/>
              <a:buBlip>
                <a:blip r:embed="rId4"/>
              </a:buBlip>
            </a:pPr>
            <a:r>
              <a:rPr lang="en-US" sz="2400" dirty="0" smtClean="0"/>
              <a:t>Phase1 : Analysis of decentralized non-coordinated supply chain operating under PO contract.</a:t>
            </a:r>
          </a:p>
          <a:p>
            <a:pPr algn="just">
              <a:buSzPct val="100000"/>
              <a:buNone/>
            </a:pPr>
            <a:endParaRPr lang="en-US" sz="2400" dirty="0" smtClean="0"/>
          </a:p>
          <a:p>
            <a:pPr algn="just">
              <a:buSzPct val="100000"/>
              <a:buBlip>
                <a:blip r:embed="rId4"/>
              </a:buBlip>
            </a:pPr>
            <a:r>
              <a:rPr lang="en-US" sz="2400" dirty="0" smtClean="0"/>
              <a:t>Phase 2 : Design of an equivalent RS contract. Involves two steps as discussed under the simulation flowcharts in the further slides.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148" y="-38099"/>
            <a:ext cx="8229600" cy="1143000"/>
          </a:xfrm>
        </p:spPr>
        <p:txBody>
          <a:bodyPr/>
          <a:lstStyle/>
          <a:p>
            <a:pPr algn="l"/>
            <a:r>
              <a:rPr lang="en-US" sz="3200" dirty="0" smtClean="0"/>
              <a:t>Part 4 Plotting Results</a:t>
            </a:r>
            <a:endParaRPr lang="en-IN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sz="2000" dirty="0"/>
              <a:t>[</a:t>
            </a:r>
            <a:r>
              <a:rPr lang="en-IN" sz="2000" dirty="0" err="1"/>
              <a:t>max_profit,q_no</a:t>
            </a:r>
            <a:r>
              <a:rPr lang="en-IN" sz="2000" dirty="0"/>
              <a:t>]=max(</a:t>
            </a:r>
            <a:r>
              <a:rPr lang="en-IN" sz="2000" dirty="0" err="1"/>
              <a:t>avg_profit</a:t>
            </a:r>
            <a:r>
              <a:rPr lang="en-IN" sz="2000" dirty="0"/>
              <a:t>);</a:t>
            </a:r>
          </a:p>
          <a:p>
            <a:pPr marL="0" indent="0">
              <a:buNone/>
            </a:pPr>
            <a:r>
              <a:rPr lang="en-IN" sz="2000" dirty="0" err="1"/>
              <a:t>q_max</a:t>
            </a:r>
            <a:r>
              <a:rPr lang="en-IN" sz="2000" dirty="0"/>
              <a:t>=q(</a:t>
            </a:r>
            <a:r>
              <a:rPr lang="en-IN" sz="2000" dirty="0" err="1"/>
              <a:t>q_no</a:t>
            </a:r>
            <a:r>
              <a:rPr lang="en-IN" sz="2000" dirty="0"/>
              <a:t>);</a:t>
            </a:r>
          </a:p>
          <a:p>
            <a:pPr marL="0" indent="0">
              <a:buNone/>
            </a:pPr>
            <a:r>
              <a:rPr lang="en-IN" sz="2000" dirty="0" err="1"/>
              <a:t>l_q</a:t>
            </a:r>
            <a:r>
              <a:rPr lang="en-IN" sz="2000" dirty="0"/>
              <a:t>=size(q,2);</a:t>
            </a:r>
          </a:p>
          <a:p>
            <a:pPr marL="0" indent="0">
              <a:buNone/>
            </a:pPr>
            <a:r>
              <a:rPr lang="en-IN" sz="2000" dirty="0"/>
              <a:t>q(</a:t>
            </a:r>
            <a:r>
              <a:rPr lang="en-IN" sz="2000" dirty="0" err="1"/>
              <a:t>l_q</a:t>
            </a:r>
            <a:r>
              <a:rPr lang="en-IN" sz="2000" dirty="0"/>
              <a:t>)=[];</a:t>
            </a:r>
          </a:p>
          <a:p>
            <a:pPr marL="0" indent="0">
              <a:buNone/>
            </a:pPr>
            <a:r>
              <a:rPr lang="en-IN" sz="2000" dirty="0" smtClean="0"/>
              <a:t>figure(1</a:t>
            </a:r>
            <a:r>
              <a:rPr lang="en-IN" sz="2000" dirty="0"/>
              <a:t>)</a:t>
            </a:r>
          </a:p>
          <a:p>
            <a:pPr marL="0" indent="0">
              <a:buNone/>
            </a:pPr>
            <a:r>
              <a:rPr lang="en-IN" sz="2000" dirty="0"/>
              <a:t>plot(</a:t>
            </a:r>
            <a:r>
              <a:rPr lang="en-IN" sz="2000" dirty="0" err="1"/>
              <a:t>q,avg_profit</a:t>
            </a:r>
            <a:r>
              <a:rPr lang="en-IN" sz="2000" dirty="0"/>
              <a:t>,'--</a:t>
            </a:r>
            <a:r>
              <a:rPr lang="en-IN" sz="2000" dirty="0" err="1"/>
              <a:t>mo</a:t>
            </a:r>
            <a:r>
              <a:rPr lang="en-IN" sz="2000" dirty="0"/>
              <a:t>')    </a:t>
            </a:r>
          </a:p>
          <a:p>
            <a:pPr marL="0" indent="0">
              <a:buNone/>
            </a:pPr>
            <a:r>
              <a:rPr lang="en-IN" sz="2000" dirty="0" err="1"/>
              <a:t>xlabel</a:t>
            </a:r>
            <a:r>
              <a:rPr lang="en-IN" sz="2000" dirty="0"/>
              <a:t>('Quantity')</a:t>
            </a:r>
          </a:p>
          <a:p>
            <a:pPr marL="0" indent="0">
              <a:buNone/>
            </a:pPr>
            <a:r>
              <a:rPr lang="en-IN" sz="2000" dirty="0" err="1"/>
              <a:t>ylabel</a:t>
            </a:r>
            <a:r>
              <a:rPr lang="en-IN" sz="2000" dirty="0"/>
              <a:t>('Profit')</a:t>
            </a:r>
          </a:p>
          <a:p>
            <a:pPr marL="0" indent="0">
              <a:buNone/>
            </a:pPr>
            <a:r>
              <a:rPr lang="en-IN" sz="2000" dirty="0"/>
              <a:t>title('Plot of Profit </a:t>
            </a:r>
            <a:r>
              <a:rPr lang="en-IN" sz="2000" dirty="0" err="1"/>
              <a:t>vs</a:t>
            </a:r>
            <a:r>
              <a:rPr lang="en-IN" sz="2000" dirty="0"/>
              <a:t> Quantity for Supply Chain Coordination')</a:t>
            </a:r>
          </a:p>
          <a:p>
            <a:pPr marL="0" indent="0">
              <a:buNone/>
            </a:pPr>
            <a:r>
              <a:rPr lang="en-IN" sz="2000" dirty="0"/>
              <a:t>hold on</a:t>
            </a:r>
          </a:p>
          <a:p>
            <a:pPr marL="0" indent="0">
              <a:buNone/>
            </a:pPr>
            <a:r>
              <a:rPr lang="en-IN" sz="2000" dirty="0"/>
              <a:t>plot(</a:t>
            </a:r>
            <a:r>
              <a:rPr lang="en-IN" sz="2000" dirty="0" err="1"/>
              <a:t>q,avg_sum_wsp</a:t>
            </a:r>
            <a:r>
              <a:rPr lang="en-IN" sz="2000" dirty="0"/>
              <a:t>,'-.r*')</a:t>
            </a:r>
          </a:p>
          <a:p>
            <a:pPr marL="0" indent="0">
              <a:buNone/>
            </a:pPr>
            <a:r>
              <a:rPr lang="en-IN" sz="2000" dirty="0"/>
              <a:t>hold on</a:t>
            </a:r>
          </a:p>
          <a:p>
            <a:pPr marL="0" indent="0">
              <a:buNone/>
            </a:pPr>
            <a:r>
              <a:rPr lang="en-IN" sz="2000" dirty="0"/>
              <a:t>plot(q,</a:t>
            </a:r>
            <a:r>
              <a:rPr lang="en-IN" sz="2000" dirty="0" err="1"/>
              <a:t>tscp</a:t>
            </a:r>
            <a:r>
              <a:rPr lang="en-IN" sz="2000" dirty="0"/>
              <a:t>,':</a:t>
            </a:r>
            <a:r>
              <a:rPr lang="en-IN" sz="2000" dirty="0" err="1"/>
              <a:t>bs'</a:t>
            </a:r>
            <a:r>
              <a:rPr lang="en-IN" sz="2000" dirty="0"/>
              <a:t>)</a:t>
            </a:r>
          </a:p>
          <a:p>
            <a:pPr marL="0" indent="0">
              <a:buNone/>
            </a:pPr>
            <a:r>
              <a:rPr lang="en-IN" sz="2000" dirty="0"/>
              <a:t>legend('Retailer </a:t>
            </a:r>
            <a:r>
              <a:rPr lang="en-IN" sz="2000" dirty="0" err="1"/>
              <a:t>Profit','Wholesaler</a:t>
            </a:r>
            <a:r>
              <a:rPr lang="en-IN" sz="2000" dirty="0"/>
              <a:t> Profit', 'Total Profit',4);</a:t>
            </a:r>
          </a:p>
          <a:p>
            <a:pPr marL="0" indent="0">
              <a:buNone/>
            </a:pPr>
            <a:endParaRPr lang="en-IN" sz="2000" dirty="0"/>
          </a:p>
          <a:p>
            <a:pPr marL="0" indent="0">
              <a:buNone/>
            </a:pPr>
            <a:endParaRPr lang="en-IN" sz="2000" dirty="0"/>
          </a:p>
        </p:txBody>
      </p:sp>
      <p:sp>
        <p:nvSpPr>
          <p:cNvPr id="4" name="Parallelogram 3"/>
          <p:cNvSpPr/>
          <p:nvPr/>
        </p:nvSpPr>
        <p:spPr>
          <a:xfrm>
            <a:off x="633548" y="1181101"/>
            <a:ext cx="2590800" cy="4572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Display the maximum profit and corresponding quantity(Q)</a:t>
            </a:r>
            <a:endParaRPr lang="en-US" sz="1100" b="1" dirty="0"/>
          </a:p>
        </p:txBody>
      </p:sp>
      <p:sp>
        <p:nvSpPr>
          <p:cNvPr id="5" name="Down Arrow 4"/>
          <p:cNvSpPr/>
          <p:nvPr/>
        </p:nvSpPr>
        <p:spPr>
          <a:xfrm flipH="1">
            <a:off x="1959428" y="723901"/>
            <a:ext cx="45719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owchart: Process 5"/>
          <p:cNvSpPr/>
          <p:nvPr/>
        </p:nvSpPr>
        <p:spPr>
          <a:xfrm>
            <a:off x="3452948" y="1028701"/>
            <a:ext cx="2286000" cy="609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/>
              <a:t>Calculate Wholesalers profit =  (f*</a:t>
            </a:r>
            <a:r>
              <a:rPr lang="en-US" sz="1200" b="1" dirty="0" err="1"/>
              <a:t>sp</a:t>
            </a:r>
            <a:r>
              <a:rPr lang="en-US" sz="1200" b="1" dirty="0"/>
              <a:t>* E(min (</a:t>
            </a:r>
            <a:r>
              <a:rPr lang="en-US" sz="1200" b="1" dirty="0" err="1"/>
              <a:t>Qnew</a:t>
            </a:r>
            <a:r>
              <a:rPr lang="en-US" sz="1200" b="1" dirty="0"/>
              <a:t>, z))) </a:t>
            </a:r>
            <a:r>
              <a:rPr lang="en-US" sz="1200" b="1" dirty="0" smtClean="0"/>
              <a:t>+ </a:t>
            </a:r>
            <a:r>
              <a:rPr lang="en-US" sz="1200" b="1" dirty="0" err="1" smtClean="0"/>
              <a:t>wrs</a:t>
            </a:r>
            <a:r>
              <a:rPr lang="en-US" sz="1200" b="1" dirty="0" smtClean="0"/>
              <a:t> </a:t>
            </a:r>
            <a:r>
              <a:rPr lang="en-US" sz="1200" b="1" dirty="0"/>
              <a:t>* </a:t>
            </a:r>
            <a:r>
              <a:rPr lang="en-US" sz="1200" b="1" dirty="0" err="1"/>
              <a:t>Qnew</a:t>
            </a:r>
            <a:r>
              <a:rPr lang="en-US" sz="1200" b="1" dirty="0"/>
              <a:t> – </a:t>
            </a:r>
            <a:r>
              <a:rPr lang="en-US" sz="1200" b="1" dirty="0" err="1"/>
              <a:t>prc</a:t>
            </a:r>
            <a:r>
              <a:rPr lang="en-US" sz="1200" b="1" dirty="0"/>
              <a:t> *</a:t>
            </a:r>
            <a:r>
              <a:rPr lang="en-US" sz="1200" b="1" dirty="0" err="1" smtClean="0"/>
              <a:t>Qnew</a:t>
            </a:r>
            <a:endParaRPr lang="en-US" sz="1200" b="1" dirty="0" smtClean="0"/>
          </a:p>
        </p:txBody>
      </p:sp>
      <p:sp>
        <p:nvSpPr>
          <p:cNvPr id="7" name="Flowchart: Terminator 6"/>
          <p:cNvSpPr/>
          <p:nvPr/>
        </p:nvSpPr>
        <p:spPr>
          <a:xfrm>
            <a:off x="8024948" y="571501"/>
            <a:ext cx="762000" cy="228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STOP</a:t>
            </a:r>
            <a:endParaRPr lang="en-US" b="1" dirty="0"/>
          </a:p>
        </p:txBody>
      </p:sp>
      <p:sp>
        <p:nvSpPr>
          <p:cNvPr id="8" name="Right Arrow 7"/>
          <p:cNvSpPr/>
          <p:nvPr/>
        </p:nvSpPr>
        <p:spPr>
          <a:xfrm>
            <a:off x="7643948" y="1333501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Process 8"/>
          <p:cNvSpPr/>
          <p:nvPr/>
        </p:nvSpPr>
        <p:spPr>
          <a:xfrm>
            <a:off x="6500948" y="190501"/>
            <a:ext cx="1447800" cy="6858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Find the maximum profit out of average profit(j)</a:t>
            </a:r>
            <a:endParaRPr lang="en-US" sz="1100" b="1" dirty="0"/>
          </a:p>
        </p:txBody>
      </p:sp>
      <p:cxnSp>
        <p:nvCxnSpPr>
          <p:cNvPr id="10" name="Straight Connector 9"/>
          <p:cNvCxnSpPr/>
          <p:nvPr/>
        </p:nvCxnSpPr>
        <p:spPr>
          <a:xfrm rot="10800000" flipV="1">
            <a:off x="1982288" y="685800"/>
            <a:ext cx="451866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rallelogram 10"/>
          <p:cNvSpPr/>
          <p:nvPr/>
        </p:nvSpPr>
        <p:spPr>
          <a:xfrm>
            <a:off x="5967548" y="1028701"/>
            <a:ext cx="1752600" cy="6096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Display the final Result i.e. quantity and profit.</a:t>
            </a:r>
            <a:endParaRPr lang="en-US" sz="1100" b="1" dirty="0"/>
          </a:p>
        </p:txBody>
      </p:sp>
      <p:sp>
        <p:nvSpPr>
          <p:cNvPr id="12" name="Right Arrow 11"/>
          <p:cNvSpPr/>
          <p:nvPr/>
        </p:nvSpPr>
        <p:spPr>
          <a:xfrm>
            <a:off x="3148148" y="1409701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5738948" y="1333501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rallelogram 13"/>
          <p:cNvSpPr/>
          <p:nvPr/>
        </p:nvSpPr>
        <p:spPr>
          <a:xfrm>
            <a:off x="5967548" y="1028701"/>
            <a:ext cx="2590800" cy="6096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Display the total supply chain profit by adding wholesaler’s profit and the retailer’s profit</a:t>
            </a:r>
            <a:endParaRPr lang="en-US" sz="1100" b="1" dirty="0"/>
          </a:p>
        </p:txBody>
      </p:sp>
      <p:sp>
        <p:nvSpPr>
          <p:cNvPr id="15" name="Up Arrow 14"/>
          <p:cNvSpPr/>
          <p:nvPr/>
        </p:nvSpPr>
        <p:spPr>
          <a:xfrm>
            <a:off x="8405948" y="800101"/>
            <a:ext cx="45719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9018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/>
          <p:cNvSpPr>
            <a:spLocks noChangeArrowheads="1"/>
          </p:cNvSpPr>
          <p:nvPr/>
        </p:nvSpPr>
        <p:spPr bwMode="gray">
          <a:xfrm>
            <a:off x="3429000" y="1219200"/>
            <a:ext cx="4800598" cy="4648200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60784"/>
                  <a:invGamma/>
                  <a:alpha val="12000"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60784"/>
                  <a:invGamma/>
                  <a:alpha val="12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" name="Oval 3"/>
          <p:cNvSpPr>
            <a:spLocks noChangeArrowheads="1"/>
          </p:cNvSpPr>
          <p:nvPr/>
        </p:nvSpPr>
        <p:spPr bwMode="gray">
          <a:xfrm>
            <a:off x="3733798" y="1524000"/>
            <a:ext cx="4114800" cy="40386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28575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gray">
          <a:xfrm>
            <a:off x="3810000" y="3225225"/>
            <a:ext cx="3896836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SG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Simulation Flowchart </a:t>
            </a:r>
          </a:p>
          <a:p>
            <a:pPr algn="ctr" eaLnBrk="0" hangingPunct="0">
              <a:defRPr/>
            </a:pPr>
            <a:r>
              <a:rPr lang="en-SG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(Phase 1)</a:t>
            </a:r>
            <a:endParaRPr lang="en-SG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graphicFrame>
        <p:nvGraphicFramePr>
          <p:cNvPr id="21" name="Diagram 20"/>
          <p:cNvGraphicFramePr/>
          <p:nvPr/>
        </p:nvGraphicFramePr>
        <p:xfrm>
          <a:off x="4572000" y="1295400"/>
          <a:ext cx="4495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lowchart: Process 57"/>
          <p:cNvSpPr/>
          <p:nvPr/>
        </p:nvSpPr>
        <p:spPr>
          <a:xfrm>
            <a:off x="3581400" y="4495800"/>
            <a:ext cx="19050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sum=sum+ profit</a:t>
            </a:r>
            <a:endParaRPr lang="en-US" sz="1200" b="1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4038600"/>
            <a:ext cx="24574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lowchart: Terminator 3"/>
          <p:cNvSpPr/>
          <p:nvPr/>
        </p:nvSpPr>
        <p:spPr>
          <a:xfrm>
            <a:off x="3810000" y="76200"/>
            <a:ext cx="1066800" cy="228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START</a:t>
            </a:r>
            <a:endParaRPr lang="en-US" b="1" dirty="0"/>
          </a:p>
        </p:txBody>
      </p:sp>
      <p:sp>
        <p:nvSpPr>
          <p:cNvPr id="6" name="Parallelogram 5"/>
          <p:cNvSpPr/>
          <p:nvPr/>
        </p:nvSpPr>
        <p:spPr>
          <a:xfrm>
            <a:off x="3124200" y="609600"/>
            <a:ext cx="2514600" cy="4572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Input pc, </a:t>
            </a:r>
            <a:r>
              <a:rPr lang="en-US" sz="1100" b="1" dirty="0" err="1"/>
              <a:t>sp</a:t>
            </a:r>
            <a:r>
              <a:rPr lang="en-US" sz="1100" b="1" dirty="0"/>
              <a:t>, </a:t>
            </a:r>
            <a:r>
              <a:rPr lang="en-US" sz="1100" b="1" dirty="0" err="1"/>
              <a:t>sv</a:t>
            </a:r>
            <a:r>
              <a:rPr lang="en-US" sz="1100" b="1" dirty="0"/>
              <a:t>, </a:t>
            </a:r>
            <a:r>
              <a:rPr lang="en-US" sz="1100" b="1" dirty="0" err="1"/>
              <a:t>sc</a:t>
            </a:r>
            <a:r>
              <a:rPr lang="en-US" sz="1100" b="1" dirty="0"/>
              <a:t>, </a:t>
            </a:r>
            <a:r>
              <a:rPr lang="en-US" sz="1100" b="1" dirty="0" err="1"/>
              <a:t>m_d</a:t>
            </a:r>
            <a:r>
              <a:rPr lang="en-US" sz="1100" b="1" dirty="0"/>
              <a:t>, </a:t>
            </a:r>
            <a:r>
              <a:rPr lang="en-US" sz="1100" b="1" dirty="0" err="1"/>
              <a:t>sd_d</a:t>
            </a:r>
            <a:r>
              <a:rPr lang="en-US" sz="1100" b="1" dirty="0"/>
              <a:t>, r , iv</a:t>
            </a:r>
          </a:p>
        </p:txBody>
      </p:sp>
      <p:sp>
        <p:nvSpPr>
          <p:cNvPr id="8" name="Flowchart: Process 7"/>
          <p:cNvSpPr/>
          <p:nvPr/>
        </p:nvSpPr>
        <p:spPr>
          <a:xfrm>
            <a:off x="3276600" y="2514600"/>
            <a:ext cx="2209800" cy="5334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Generate a random demand z=</a:t>
            </a:r>
            <a:r>
              <a:rPr lang="en-US" sz="1100" b="1" dirty="0" err="1" smtClean="0"/>
              <a:t>m_d</a:t>
            </a:r>
            <a:r>
              <a:rPr lang="en-US" sz="1100" b="1" dirty="0" smtClean="0"/>
              <a:t> + </a:t>
            </a:r>
            <a:r>
              <a:rPr lang="en-US" sz="1100" b="1" dirty="0" err="1" smtClean="0"/>
              <a:t>sd_d</a:t>
            </a:r>
            <a:r>
              <a:rPr lang="en-US" sz="1100" b="1" dirty="0" smtClean="0"/>
              <a:t> * </a:t>
            </a:r>
            <a:r>
              <a:rPr lang="en-US" sz="1100" b="1" dirty="0" err="1" smtClean="0"/>
              <a:t>normrand</a:t>
            </a:r>
            <a:r>
              <a:rPr lang="en-US" sz="1100" b="1" dirty="0" smtClean="0"/>
              <a:t>()</a:t>
            </a:r>
            <a:endParaRPr lang="en-US" sz="1100" b="1" dirty="0"/>
          </a:p>
        </p:txBody>
      </p:sp>
      <p:sp>
        <p:nvSpPr>
          <p:cNvPr id="10" name="Flowchart: Decision 9"/>
          <p:cNvSpPr/>
          <p:nvPr/>
        </p:nvSpPr>
        <p:spPr>
          <a:xfrm>
            <a:off x="3429000" y="3352800"/>
            <a:ext cx="1828800" cy="3810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Is z &lt; q(u) ?</a:t>
            </a:r>
            <a:endParaRPr lang="en-US" sz="1100" b="1" dirty="0"/>
          </a:p>
        </p:txBody>
      </p:sp>
      <p:sp>
        <p:nvSpPr>
          <p:cNvPr id="11" name="Flowchart: Process 10"/>
          <p:cNvSpPr/>
          <p:nvPr/>
        </p:nvSpPr>
        <p:spPr>
          <a:xfrm>
            <a:off x="3276600" y="1219200"/>
            <a:ext cx="2286000" cy="3048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Initial quantity q(0)=</a:t>
            </a:r>
            <a:r>
              <a:rPr lang="en-US" sz="1100" b="1" dirty="0" err="1" smtClean="0"/>
              <a:t>m_d</a:t>
            </a:r>
            <a:r>
              <a:rPr lang="en-US" sz="1100" b="1" dirty="0" smtClean="0"/>
              <a:t> – 3*</a:t>
            </a:r>
            <a:r>
              <a:rPr lang="en-US" sz="1100" b="1" dirty="0" err="1" smtClean="0"/>
              <a:t>sd_d</a:t>
            </a:r>
            <a:r>
              <a:rPr lang="en-US" sz="1100" b="1" dirty="0" smtClean="0"/>
              <a:t> and </a:t>
            </a:r>
            <a:r>
              <a:rPr lang="en-US" sz="1100" b="1" dirty="0" err="1" smtClean="0"/>
              <a:t>max_profit</a:t>
            </a:r>
            <a:r>
              <a:rPr lang="en-US" sz="1100" b="1" dirty="0" smtClean="0"/>
              <a:t>=0,j=0</a:t>
            </a:r>
            <a:endParaRPr lang="en-US" sz="1100" b="1" dirty="0"/>
          </a:p>
        </p:txBody>
      </p:sp>
      <p:sp>
        <p:nvSpPr>
          <p:cNvPr id="14" name="Down Arrow 13"/>
          <p:cNvSpPr/>
          <p:nvPr/>
        </p:nvSpPr>
        <p:spPr>
          <a:xfrm>
            <a:off x="4343400" y="22098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>
            <a:off x="4343400" y="1066800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4343400" y="3048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4343400" y="30480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owchart: Process 19"/>
          <p:cNvSpPr/>
          <p:nvPr/>
        </p:nvSpPr>
        <p:spPr>
          <a:xfrm>
            <a:off x="914400" y="3657600"/>
            <a:ext cx="25146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100" dirty="0" smtClean="0"/>
              <a:t>profit = (sp * z) + (sv * (q(u) - z)) - (pc * q(u))</a:t>
            </a:r>
            <a:endParaRPr lang="en-US" sz="1100" b="1" dirty="0"/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3505200"/>
            <a:ext cx="1362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4" name="Elbow Connector 33"/>
          <p:cNvCxnSpPr/>
          <p:nvPr/>
        </p:nvCxnSpPr>
        <p:spPr>
          <a:xfrm>
            <a:off x="2133600" y="4038600"/>
            <a:ext cx="2362200" cy="123825"/>
          </a:xfrm>
          <a:prstGeom prst="bentConnector3">
            <a:avLst>
              <a:gd name="adj1" fmla="val -25"/>
            </a:avLst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Bent-Up Arrow 20"/>
          <p:cNvSpPr/>
          <p:nvPr/>
        </p:nvSpPr>
        <p:spPr>
          <a:xfrm rot="10800000">
            <a:off x="2133600" y="3505200"/>
            <a:ext cx="1295400" cy="15240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lowchart: Process 24"/>
          <p:cNvSpPr/>
          <p:nvPr/>
        </p:nvSpPr>
        <p:spPr>
          <a:xfrm>
            <a:off x="5334000" y="3657600"/>
            <a:ext cx="25146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200" dirty="0" smtClean="0"/>
              <a:t>profit = (sp * q(u)) - (pc * q(u)) - sc * (z - q(u))</a:t>
            </a:r>
            <a:endParaRPr lang="en-US" sz="1200" b="1" dirty="0"/>
          </a:p>
        </p:txBody>
      </p:sp>
      <p:sp>
        <p:nvSpPr>
          <p:cNvPr id="54" name="Flowchart: Decision 53"/>
          <p:cNvSpPr/>
          <p:nvPr/>
        </p:nvSpPr>
        <p:spPr>
          <a:xfrm>
            <a:off x="6400800" y="2667000"/>
            <a:ext cx="2667000" cy="6858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Is (q(j)&lt;=m_d+3*</a:t>
            </a:r>
            <a:r>
              <a:rPr lang="en-US" sz="1100" b="1" dirty="0" err="1" smtClean="0"/>
              <a:t>sd_d</a:t>
            </a:r>
            <a:r>
              <a:rPr lang="en-US" sz="1100" b="1" dirty="0" smtClean="0"/>
              <a:t>) ?</a:t>
            </a:r>
            <a:endParaRPr lang="en-US" sz="1100" b="1" dirty="0"/>
          </a:p>
        </p:txBody>
      </p:sp>
      <p:sp>
        <p:nvSpPr>
          <p:cNvPr id="53" name="Down Arrow 52"/>
          <p:cNvSpPr/>
          <p:nvPr/>
        </p:nvSpPr>
        <p:spPr>
          <a:xfrm>
            <a:off x="4419600" y="41910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lowchart: Process 59"/>
          <p:cNvSpPr/>
          <p:nvPr/>
        </p:nvSpPr>
        <p:spPr>
          <a:xfrm>
            <a:off x="3886200" y="5029200"/>
            <a:ext cx="12954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u</a:t>
            </a:r>
            <a:r>
              <a:rPr lang="en-US" sz="1100" b="1" dirty="0" smtClean="0"/>
              <a:t>= u+1</a:t>
            </a:r>
            <a:endParaRPr lang="en-US" sz="1100" b="1" dirty="0"/>
          </a:p>
        </p:txBody>
      </p:sp>
      <p:cxnSp>
        <p:nvCxnSpPr>
          <p:cNvPr id="80" name="Straight Connector 79"/>
          <p:cNvCxnSpPr/>
          <p:nvPr/>
        </p:nvCxnSpPr>
        <p:spPr>
          <a:xfrm rot="10800000" flipV="1">
            <a:off x="380999" y="5600700"/>
            <a:ext cx="32004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rot="5400000" flipH="1" flipV="1">
            <a:off x="-1256109" y="4000897"/>
            <a:ext cx="3275012" cy="79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>
            <a:off x="381000" y="2362200"/>
            <a:ext cx="3962400" cy="158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Parallelogram 92"/>
          <p:cNvSpPr/>
          <p:nvPr/>
        </p:nvSpPr>
        <p:spPr>
          <a:xfrm>
            <a:off x="990600" y="6324600"/>
            <a:ext cx="2590800" cy="4572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Display the maximum profit and corresponding quantity(Q)</a:t>
            </a:r>
            <a:endParaRPr lang="en-US" sz="1100" b="1" dirty="0"/>
          </a:p>
        </p:txBody>
      </p:sp>
      <p:sp>
        <p:nvSpPr>
          <p:cNvPr id="94" name="Down Arrow 93"/>
          <p:cNvSpPr/>
          <p:nvPr/>
        </p:nvSpPr>
        <p:spPr>
          <a:xfrm flipH="1">
            <a:off x="2316480" y="5867400"/>
            <a:ext cx="45719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lowchart: Process 94"/>
          <p:cNvSpPr/>
          <p:nvPr/>
        </p:nvSpPr>
        <p:spPr>
          <a:xfrm>
            <a:off x="3810000" y="6172200"/>
            <a:ext cx="2286000" cy="609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Store the trial results. Find the average of quantities and profits of different trials</a:t>
            </a:r>
          </a:p>
        </p:txBody>
      </p:sp>
      <p:sp>
        <p:nvSpPr>
          <p:cNvPr id="98" name="Flowchart: Terminator 97"/>
          <p:cNvSpPr/>
          <p:nvPr/>
        </p:nvSpPr>
        <p:spPr>
          <a:xfrm>
            <a:off x="8382000" y="5715000"/>
            <a:ext cx="762000" cy="228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STOP</a:t>
            </a:r>
            <a:endParaRPr lang="en-US" b="1" dirty="0"/>
          </a:p>
        </p:txBody>
      </p:sp>
      <p:sp>
        <p:nvSpPr>
          <p:cNvPr id="97" name="Right Arrow 96"/>
          <p:cNvSpPr/>
          <p:nvPr/>
        </p:nvSpPr>
        <p:spPr>
          <a:xfrm>
            <a:off x="8001000" y="6477000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/>
          <p:cNvSpPr txBox="1"/>
          <p:nvPr/>
        </p:nvSpPr>
        <p:spPr>
          <a:xfrm>
            <a:off x="3048000" y="53771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Yes</a:t>
            </a:r>
            <a:endParaRPr lang="en-US" sz="1100" dirty="0"/>
          </a:p>
        </p:txBody>
      </p:sp>
      <p:sp>
        <p:nvSpPr>
          <p:cNvPr id="101" name="TextBox 100"/>
          <p:cNvSpPr txBox="1"/>
          <p:nvPr/>
        </p:nvSpPr>
        <p:spPr>
          <a:xfrm>
            <a:off x="2667000" y="33197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Yes</a:t>
            </a:r>
            <a:endParaRPr lang="en-US" sz="1100" dirty="0"/>
          </a:p>
        </p:txBody>
      </p:sp>
      <p:sp>
        <p:nvSpPr>
          <p:cNvPr id="102" name="TextBox 101"/>
          <p:cNvSpPr txBox="1"/>
          <p:nvPr/>
        </p:nvSpPr>
        <p:spPr>
          <a:xfrm>
            <a:off x="5715000" y="33197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</a:t>
            </a:r>
            <a:endParaRPr lang="en-US" sz="1100" dirty="0"/>
          </a:p>
        </p:txBody>
      </p:sp>
      <p:sp>
        <p:nvSpPr>
          <p:cNvPr id="103" name="TextBox 102"/>
          <p:cNvSpPr txBox="1"/>
          <p:nvPr/>
        </p:nvSpPr>
        <p:spPr>
          <a:xfrm>
            <a:off x="5715000" y="53771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</a:t>
            </a:r>
            <a:endParaRPr lang="en-US" sz="1100" dirty="0"/>
          </a:p>
        </p:txBody>
      </p:sp>
      <p:sp>
        <p:nvSpPr>
          <p:cNvPr id="46" name="Flowchart: Decision 45"/>
          <p:cNvSpPr/>
          <p:nvPr/>
        </p:nvSpPr>
        <p:spPr>
          <a:xfrm>
            <a:off x="3581400" y="5410200"/>
            <a:ext cx="1828800" cy="3810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Is u &lt;=runs ?</a:t>
            </a:r>
            <a:endParaRPr lang="en-US" sz="1100" b="1" dirty="0"/>
          </a:p>
        </p:txBody>
      </p:sp>
      <p:sp>
        <p:nvSpPr>
          <p:cNvPr id="47" name="Down Arrow 46"/>
          <p:cNvSpPr/>
          <p:nvPr/>
        </p:nvSpPr>
        <p:spPr>
          <a:xfrm>
            <a:off x="4495800" y="4876800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Down Arrow 75"/>
          <p:cNvSpPr/>
          <p:nvPr/>
        </p:nvSpPr>
        <p:spPr>
          <a:xfrm>
            <a:off x="4526281" y="5257800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lowchart: Process 50"/>
          <p:cNvSpPr/>
          <p:nvPr/>
        </p:nvSpPr>
        <p:spPr>
          <a:xfrm>
            <a:off x="5791200" y="4724400"/>
            <a:ext cx="19050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 Average profit(j)=sum/runs</a:t>
            </a:r>
          </a:p>
        </p:txBody>
      </p:sp>
      <p:cxnSp>
        <p:nvCxnSpPr>
          <p:cNvPr id="72" name="Straight Connector 71"/>
          <p:cNvCxnSpPr/>
          <p:nvPr/>
        </p:nvCxnSpPr>
        <p:spPr>
          <a:xfrm rot="10800000" flipV="1">
            <a:off x="5334000" y="5562600"/>
            <a:ext cx="12192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rot="5400000" flipH="1" flipV="1">
            <a:off x="6324600" y="53340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Process 12"/>
          <p:cNvSpPr/>
          <p:nvPr/>
        </p:nvSpPr>
        <p:spPr>
          <a:xfrm>
            <a:off x="3962400" y="2057400"/>
            <a:ext cx="8382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u=1</a:t>
            </a:r>
            <a:endParaRPr lang="en-US" sz="1100" b="1" dirty="0"/>
          </a:p>
        </p:txBody>
      </p:sp>
      <p:sp>
        <p:nvSpPr>
          <p:cNvPr id="15" name="Down Arrow 14"/>
          <p:cNvSpPr/>
          <p:nvPr/>
        </p:nvSpPr>
        <p:spPr>
          <a:xfrm flipH="1">
            <a:off x="4343400" y="1828800"/>
            <a:ext cx="45719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lowchart: Process 77"/>
          <p:cNvSpPr/>
          <p:nvPr/>
        </p:nvSpPr>
        <p:spPr>
          <a:xfrm>
            <a:off x="3429000" y="1676400"/>
            <a:ext cx="19050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Take q(j),sum=0</a:t>
            </a:r>
            <a:endParaRPr lang="en-US" sz="1100" b="1" dirty="0"/>
          </a:p>
        </p:txBody>
      </p:sp>
      <p:sp>
        <p:nvSpPr>
          <p:cNvPr id="79" name="Flowchart: Process 78"/>
          <p:cNvSpPr/>
          <p:nvPr/>
        </p:nvSpPr>
        <p:spPr>
          <a:xfrm>
            <a:off x="7543800" y="4114800"/>
            <a:ext cx="1219200" cy="5334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j</a:t>
            </a:r>
            <a:r>
              <a:rPr lang="en-US" sz="1100" b="1" dirty="0" smtClean="0"/>
              <a:t>= j +1, q(j)=       q(j-1)+increment value</a:t>
            </a:r>
            <a:endParaRPr lang="en-US" sz="1100" b="1" dirty="0"/>
          </a:p>
        </p:txBody>
      </p:sp>
      <p:cxnSp>
        <p:nvCxnSpPr>
          <p:cNvPr id="81" name="Straight Arrow Connector 80"/>
          <p:cNvCxnSpPr/>
          <p:nvPr/>
        </p:nvCxnSpPr>
        <p:spPr>
          <a:xfrm rot="5400000" flipH="1" flipV="1">
            <a:off x="8267700" y="47625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Down Arrow 90"/>
          <p:cNvSpPr/>
          <p:nvPr/>
        </p:nvSpPr>
        <p:spPr>
          <a:xfrm flipH="1">
            <a:off x="4373880" y="1524000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6" name="Straight Connector 105"/>
          <p:cNvCxnSpPr>
            <a:stCxn id="54" idx="0"/>
          </p:cNvCxnSpPr>
          <p:nvPr/>
        </p:nvCxnSpPr>
        <p:spPr>
          <a:xfrm rot="5400000" flipH="1" flipV="1">
            <a:off x="7219950" y="2114550"/>
            <a:ext cx="10668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/>
          <p:nvPr/>
        </p:nvCxnSpPr>
        <p:spPr>
          <a:xfrm rot="10800000">
            <a:off x="4396740" y="1598612"/>
            <a:ext cx="3375661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7467600" y="220980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Yes</a:t>
            </a:r>
            <a:endParaRPr lang="en-US" sz="1100" dirty="0"/>
          </a:p>
        </p:txBody>
      </p:sp>
      <p:cxnSp>
        <p:nvCxnSpPr>
          <p:cNvPr id="123" name="Straight Connector 122"/>
          <p:cNvCxnSpPr/>
          <p:nvPr/>
        </p:nvCxnSpPr>
        <p:spPr>
          <a:xfrm>
            <a:off x="7696200" y="4875212"/>
            <a:ext cx="685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rot="5400000" flipH="1" flipV="1">
            <a:off x="7962106" y="3771900"/>
            <a:ext cx="686594" cy="79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 rot="10800000">
            <a:off x="7772400" y="3429000"/>
            <a:ext cx="533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/>
          <p:nvPr/>
        </p:nvCxnSpPr>
        <p:spPr>
          <a:xfrm rot="5400000" flipH="1" flipV="1">
            <a:off x="7696200" y="3352800"/>
            <a:ext cx="15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>
            <a:stCxn id="54" idx="3"/>
          </p:cNvCxnSpPr>
          <p:nvPr/>
        </p:nvCxnSpPr>
        <p:spPr>
          <a:xfrm flipH="1">
            <a:off x="8991600" y="3009900"/>
            <a:ext cx="76200" cy="255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8763000" y="34721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</a:t>
            </a:r>
            <a:endParaRPr lang="en-US" sz="1100" dirty="0"/>
          </a:p>
        </p:txBody>
      </p:sp>
      <p:cxnSp>
        <p:nvCxnSpPr>
          <p:cNvPr id="157" name="Straight Arrow Connector 156"/>
          <p:cNvCxnSpPr/>
          <p:nvPr/>
        </p:nvCxnSpPr>
        <p:spPr>
          <a:xfrm rot="10800000">
            <a:off x="8305800" y="5562600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Flowchart: Process 158"/>
          <p:cNvSpPr/>
          <p:nvPr/>
        </p:nvSpPr>
        <p:spPr>
          <a:xfrm>
            <a:off x="6858000" y="5334000"/>
            <a:ext cx="1447800" cy="6858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Find the maximum profit out of average profit(j)</a:t>
            </a:r>
            <a:endParaRPr lang="en-US" sz="1100" b="1" dirty="0"/>
          </a:p>
        </p:txBody>
      </p:sp>
      <p:cxnSp>
        <p:nvCxnSpPr>
          <p:cNvPr id="160" name="Straight Connector 159"/>
          <p:cNvCxnSpPr/>
          <p:nvPr/>
        </p:nvCxnSpPr>
        <p:spPr>
          <a:xfrm rot="10800000" flipV="1">
            <a:off x="2339340" y="5829299"/>
            <a:ext cx="451866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Parallelogram 162"/>
          <p:cNvSpPr/>
          <p:nvPr/>
        </p:nvSpPr>
        <p:spPr>
          <a:xfrm>
            <a:off x="6324600" y="6172200"/>
            <a:ext cx="1752600" cy="6096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Display the final Result i.e. quantity and profit.</a:t>
            </a:r>
            <a:endParaRPr lang="en-US" sz="1100" b="1" dirty="0"/>
          </a:p>
        </p:txBody>
      </p:sp>
      <p:sp>
        <p:nvSpPr>
          <p:cNvPr id="96" name="Right Arrow 95"/>
          <p:cNvSpPr/>
          <p:nvPr/>
        </p:nvSpPr>
        <p:spPr>
          <a:xfrm>
            <a:off x="3505200" y="6553200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ight Arrow 163"/>
          <p:cNvSpPr/>
          <p:nvPr/>
        </p:nvSpPr>
        <p:spPr>
          <a:xfrm>
            <a:off x="6096000" y="6477000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Parallelogram 60"/>
          <p:cNvSpPr/>
          <p:nvPr/>
        </p:nvSpPr>
        <p:spPr>
          <a:xfrm>
            <a:off x="6324600" y="6172200"/>
            <a:ext cx="2590800" cy="6096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Display the total supply chain profit by adding wholesaler’s profit and the retailer’s profit</a:t>
            </a:r>
            <a:endParaRPr lang="en-US" sz="1100" b="1" dirty="0"/>
          </a:p>
        </p:txBody>
      </p:sp>
      <p:sp>
        <p:nvSpPr>
          <p:cNvPr id="62" name="Up Arrow 61"/>
          <p:cNvSpPr/>
          <p:nvPr/>
        </p:nvSpPr>
        <p:spPr>
          <a:xfrm>
            <a:off x="8763000" y="5943600"/>
            <a:ext cx="45719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sz="2400" dirty="0" err="1"/>
              <a:t>prc</a:t>
            </a:r>
            <a:r>
              <a:rPr lang="en-IN" sz="2400" dirty="0"/>
              <a:t>=input('Enter the production cost: ');</a:t>
            </a:r>
          </a:p>
          <a:p>
            <a:pPr marL="0" indent="0">
              <a:buNone/>
            </a:pPr>
            <a:r>
              <a:rPr lang="en-IN" sz="2400" dirty="0"/>
              <a:t>pc=input('Enter the purchase cost: ');</a:t>
            </a:r>
          </a:p>
          <a:p>
            <a:pPr marL="0" indent="0">
              <a:buNone/>
            </a:pPr>
            <a:r>
              <a:rPr lang="en-IN" sz="2400" dirty="0" err="1"/>
              <a:t>sp</a:t>
            </a:r>
            <a:r>
              <a:rPr lang="en-IN" sz="2400" dirty="0"/>
              <a:t>=input('Enter the selling price: ');</a:t>
            </a:r>
          </a:p>
          <a:p>
            <a:pPr marL="0" indent="0">
              <a:buNone/>
            </a:pPr>
            <a:r>
              <a:rPr lang="en-IN" sz="2400" dirty="0" err="1"/>
              <a:t>sv</a:t>
            </a:r>
            <a:r>
              <a:rPr lang="en-IN" sz="2400" dirty="0"/>
              <a:t>=input('Enter the salvage value: ');</a:t>
            </a:r>
          </a:p>
          <a:p>
            <a:pPr marL="0" indent="0">
              <a:buNone/>
            </a:pPr>
            <a:r>
              <a:rPr lang="en-IN" sz="2400" dirty="0" err="1"/>
              <a:t>sc</a:t>
            </a:r>
            <a:r>
              <a:rPr lang="en-IN" sz="2400" dirty="0"/>
              <a:t>=input('Enter the shortage cost: ');</a:t>
            </a:r>
          </a:p>
          <a:p>
            <a:pPr marL="0" indent="0">
              <a:buNone/>
            </a:pPr>
            <a:r>
              <a:rPr lang="en-IN" sz="2400" dirty="0" err="1"/>
              <a:t>m_d</a:t>
            </a:r>
            <a:r>
              <a:rPr lang="en-IN" sz="2400" dirty="0"/>
              <a:t>=input('Enter the mean value of the demand: ');</a:t>
            </a:r>
          </a:p>
          <a:p>
            <a:pPr marL="0" indent="0">
              <a:buNone/>
            </a:pPr>
            <a:r>
              <a:rPr lang="en-IN" sz="2400" dirty="0" err="1"/>
              <a:t>sd_d</a:t>
            </a:r>
            <a:r>
              <a:rPr lang="en-IN" sz="2400" dirty="0"/>
              <a:t>=input('Enter the standard deviation of the demand: ');</a:t>
            </a:r>
          </a:p>
          <a:p>
            <a:pPr marL="0" indent="0">
              <a:buNone/>
            </a:pPr>
            <a:r>
              <a:rPr lang="en-IN" sz="2400" dirty="0"/>
              <a:t>r=input('Enter the number of simulation runs: ');</a:t>
            </a:r>
          </a:p>
          <a:p>
            <a:pPr marL="0" indent="0">
              <a:buNone/>
            </a:pPr>
            <a:r>
              <a:rPr lang="en-IN" sz="2400" dirty="0"/>
              <a:t>iv=input('Enter the increment value by which the quantity will vary: ');</a:t>
            </a:r>
          </a:p>
          <a:p>
            <a:pPr marL="0" indent="0">
              <a:buNone/>
            </a:pPr>
            <a:endParaRPr lang="en-IN" sz="2400" dirty="0"/>
          </a:p>
          <a:p>
            <a:pPr marL="0" indent="0">
              <a:buNone/>
            </a:pPr>
            <a:endParaRPr lang="en-IN" sz="2400" dirty="0"/>
          </a:p>
        </p:txBody>
      </p:sp>
      <p:sp>
        <p:nvSpPr>
          <p:cNvPr id="4" name="Parallelogram 3"/>
          <p:cNvSpPr/>
          <p:nvPr/>
        </p:nvSpPr>
        <p:spPr>
          <a:xfrm>
            <a:off x="5105400" y="609600"/>
            <a:ext cx="3657600" cy="7620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Input pc, </a:t>
            </a:r>
            <a:r>
              <a:rPr lang="en-US" b="1" dirty="0" err="1" smtClean="0"/>
              <a:t>sp</a:t>
            </a:r>
            <a:r>
              <a:rPr lang="en-US" b="1" dirty="0" smtClean="0"/>
              <a:t>, </a:t>
            </a:r>
            <a:r>
              <a:rPr lang="en-US" b="1" dirty="0" err="1" smtClean="0"/>
              <a:t>sv</a:t>
            </a:r>
            <a:r>
              <a:rPr lang="en-US" b="1" dirty="0" smtClean="0"/>
              <a:t>, </a:t>
            </a:r>
            <a:r>
              <a:rPr lang="en-US" b="1" dirty="0" err="1" smtClean="0"/>
              <a:t>sc</a:t>
            </a:r>
            <a:r>
              <a:rPr lang="en-US" b="1" dirty="0" smtClean="0"/>
              <a:t>, </a:t>
            </a:r>
            <a:r>
              <a:rPr lang="en-US" b="1" dirty="0" err="1" smtClean="0"/>
              <a:t>m_d</a:t>
            </a:r>
            <a:r>
              <a:rPr lang="en-US" b="1" dirty="0" smtClean="0"/>
              <a:t>, </a:t>
            </a:r>
            <a:r>
              <a:rPr lang="en-US" b="1" dirty="0" err="1" smtClean="0"/>
              <a:t>sd_d</a:t>
            </a:r>
            <a:r>
              <a:rPr lang="en-US" b="1" dirty="0" smtClean="0"/>
              <a:t>, r , iv</a:t>
            </a:r>
            <a:endParaRPr 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457200"/>
            <a:ext cx="32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Part 1 Initial Data</a:t>
            </a:r>
            <a:endParaRPr lang="en-IN" sz="3200" dirty="0"/>
          </a:p>
        </p:txBody>
      </p:sp>
    </p:spTree>
    <p:extLst>
      <p:ext uri="{BB962C8B-B14F-4D97-AF65-F5344CB8AC3E}">
        <p14:creationId xmlns:p14="http://schemas.microsoft.com/office/powerpoint/2010/main" xmlns="" val="64896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200" dirty="0" smtClean="0"/>
              <a:t>Part 2 Initialization</a:t>
            </a:r>
            <a:endParaRPr lang="en-IN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/>
              <a:t>q=[];</a:t>
            </a:r>
          </a:p>
          <a:p>
            <a:pPr marL="0" indent="0">
              <a:buNone/>
            </a:pPr>
            <a:r>
              <a:rPr lang="en-IN" dirty="0"/>
              <a:t>q(1)=</a:t>
            </a:r>
            <a:r>
              <a:rPr lang="en-IN" dirty="0" err="1"/>
              <a:t>m_d</a:t>
            </a:r>
            <a:r>
              <a:rPr lang="en-IN" dirty="0"/>
              <a:t>-(3*</a:t>
            </a:r>
            <a:r>
              <a:rPr lang="en-IN" dirty="0" err="1"/>
              <a:t>sd_d</a:t>
            </a:r>
            <a:r>
              <a:rPr lang="en-IN" dirty="0"/>
              <a:t>);</a:t>
            </a:r>
          </a:p>
          <a:p>
            <a:pPr marL="0" indent="0">
              <a:buNone/>
            </a:pPr>
            <a:r>
              <a:rPr lang="en-IN" dirty="0" err="1"/>
              <a:t>avg_profit</a:t>
            </a:r>
            <a:r>
              <a:rPr lang="en-IN" dirty="0"/>
              <a:t>=[];</a:t>
            </a:r>
          </a:p>
          <a:p>
            <a:pPr marL="0" indent="0">
              <a:buNone/>
            </a:pPr>
            <a:r>
              <a:rPr lang="en-IN" dirty="0" err="1"/>
              <a:t>wsp</a:t>
            </a:r>
            <a:r>
              <a:rPr lang="en-IN" dirty="0"/>
              <a:t>=[];</a:t>
            </a:r>
          </a:p>
          <a:p>
            <a:pPr marL="0" indent="0">
              <a:buNone/>
            </a:pPr>
            <a:r>
              <a:rPr lang="en-IN" dirty="0" err="1"/>
              <a:t>tscp</a:t>
            </a:r>
            <a:r>
              <a:rPr lang="en-IN" dirty="0"/>
              <a:t>=[];</a:t>
            </a:r>
          </a:p>
          <a:p>
            <a:pPr marL="0" indent="0">
              <a:buNone/>
            </a:pPr>
            <a:r>
              <a:rPr lang="en-IN" dirty="0"/>
              <a:t>j=1;</a:t>
            </a:r>
          </a:p>
          <a:p>
            <a:endParaRPr lang="en-IN" dirty="0"/>
          </a:p>
          <a:p>
            <a:endParaRPr lang="en-IN" dirty="0"/>
          </a:p>
        </p:txBody>
      </p:sp>
      <p:sp>
        <p:nvSpPr>
          <p:cNvPr id="4" name="Flowchart: Process 3"/>
          <p:cNvSpPr/>
          <p:nvPr/>
        </p:nvSpPr>
        <p:spPr>
          <a:xfrm>
            <a:off x="3810000" y="406400"/>
            <a:ext cx="4495800" cy="10668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Initial quantity q(0)=</a:t>
            </a:r>
            <a:r>
              <a:rPr lang="en-US" sz="2000" b="1" dirty="0" err="1" smtClean="0"/>
              <a:t>m_d</a:t>
            </a:r>
            <a:r>
              <a:rPr lang="en-US" sz="2000" b="1" dirty="0" smtClean="0"/>
              <a:t> – 3*</a:t>
            </a:r>
            <a:r>
              <a:rPr lang="en-US" sz="2000" b="1" dirty="0" err="1" smtClean="0"/>
              <a:t>sd_d</a:t>
            </a:r>
            <a:r>
              <a:rPr lang="en-US" sz="2000" b="1" dirty="0" smtClean="0"/>
              <a:t> and </a:t>
            </a:r>
            <a:r>
              <a:rPr lang="en-US" sz="2000" b="1" dirty="0" err="1" smtClean="0"/>
              <a:t>max_profit</a:t>
            </a:r>
            <a:r>
              <a:rPr lang="en-US" sz="2000" b="1" dirty="0" smtClean="0"/>
              <a:t>=0,j=0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xmlns="" val="265571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 for calculating the Profits</a:t>
            </a:r>
            <a:endParaRPr lang="en-IN" dirty="0"/>
          </a:p>
        </p:txBody>
      </p:sp>
      <p:sp>
        <p:nvSpPr>
          <p:cNvPr id="4" name="Flowchart: Process 3"/>
          <p:cNvSpPr/>
          <p:nvPr/>
        </p:nvSpPr>
        <p:spPr>
          <a:xfrm>
            <a:off x="3581400" y="4495800"/>
            <a:ext cx="19050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sum=sum+ profit</a:t>
            </a:r>
            <a:endParaRPr lang="en-US" sz="1200" b="1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4038600"/>
            <a:ext cx="24574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Flowchart: Process 5"/>
          <p:cNvSpPr/>
          <p:nvPr/>
        </p:nvSpPr>
        <p:spPr>
          <a:xfrm>
            <a:off x="3276600" y="2514600"/>
            <a:ext cx="2209800" cy="5334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Generate a random demand z=mean + </a:t>
            </a:r>
            <a:r>
              <a:rPr lang="en-US" sz="1100" b="1" dirty="0" err="1" smtClean="0"/>
              <a:t>sd</a:t>
            </a:r>
            <a:r>
              <a:rPr lang="en-US" sz="1100" b="1" dirty="0" smtClean="0"/>
              <a:t> * </a:t>
            </a:r>
            <a:r>
              <a:rPr lang="en-US" sz="1100" b="1" dirty="0" err="1" smtClean="0"/>
              <a:t>normrand</a:t>
            </a:r>
            <a:r>
              <a:rPr lang="en-US" sz="1100" b="1" dirty="0" smtClean="0"/>
              <a:t>()</a:t>
            </a:r>
            <a:endParaRPr lang="en-US" sz="1100" b="1" dirty="0"/>
          </a:p>
        </p:txBody>
      </p:sp>
      <p:sp>
        <p:nvSpPr>
          <p:cNvPr id="7" name="Flowchart: Decision 6"/>
          <p:cNvSpPr/>
          <p:nvPr/>
        </p:nvSpPr>
        <p:spPr>
          <a:xfrm>
            <a:off x="3429000" y="3352800"/>
            <a:ext cx="1828800" cy="3810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Is z &lt; q(u) ?</a:t>
            </a:r>
            <a:endParaRPr lang="en-US" sz="1100" b="1" dirty="0"/>
          </a:p>
        </p:txBody>
      </p:sp>
      <p:sp>
        <p:nvSpPr>
          <p:cNvPr id="8" name="Down Arrow 7"/>
          <p:cNvSpPr/>
          <p:nvPr/>
        </p:nvSpPr>
        <p:spPr>
          <a:xfrm>
            <a:off x="4343400" y="22098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4343400" y="30480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Process 9"/>
          <p:cNvSpPr/>
          <p:nvPr/>
        </p:nvSpPr>
        <p:spPr>
          <a:xfrm>
            <a:off x="914400" y="3657600"/>
            <a:ext cx="25146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100" dirty="0" smtClean="0"/>
              <a:t>profit = (sp * z) + (sv * (q(u) - z)) - (pc * q(u))</a:t>
            </a:r>
            <a:endParaRPr lang="en-US" sz="1100" b="1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3505200"/>
            <a:ext cx="1362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Elbow Connector 11"/>
          <p:cNvCxnSpPr/>
          <p:nvPr/>
        </p:nvCxnSpPr>
        <p:spPr>
          <a:xfrm>
            <a:off x="2133600" y="4038600"/>
            <a:ext cx="2362200" cy="123825"/>
          </a:xfrm>
          <a:prstGeom prst="bentConnector3">
            <a:avLst>
              <a:gd name="adj1" fmla="val -25"/>
            </a:avLst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ent-Up Arrow 12"/>
          <p:cNvSpPr/>
          <p:nvPr/>
        </p:nvSpPr>
        <p:spPr>
          <a:xfrm rot="10800000">
            <a:off x="2133600" y="3505200"/>
            <a:ext cx="1295400" cy="15240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Process 13"/>
          <p:cNvSpPr/>
          <p:nvPr/>
        </p:nvSpPr>
        <p:spPr>
          <a:xfrm>
            <a:off x="5334000" y="3657600"/>
            <a:ext cx="25146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200" dirty="0" smtClean="0"/>
              <a:t>profit = (sp * q(u)) - (pc * q(u)) - sc * (z - q(u))</a:t>
            </a:r>
            <a:endParaRPr lang="en-US" sz="1200" b="1" dirty="0"/>
          </a:p>
        </p:txBody>
      </p:sp>
      <p:sp>
        <p:nvSpPr>
          <p:cNvPr id="15" name="Flowchart: Decision 14"/>
          <p:cNvSpPr/>
          <p:nvPr/>
        </p:nvSpPr>
        <p:spPr>
          <a:xfrm>
            <a:off x="6400800" y="2667000"/>
            <a:ext cx="2667000" cy="6858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Is (q(j)&lt;=mean+3*</a:t>
            </a:r>
            <a:r>
              <a:rPr lang="en-US" sz="1100" b="1" dirty="0" err="1" smtClean="0"/>
              <a:t>sd</a:t>
            </a:r>
            <a:r>
              <a:rPr lang="en-US" sz="1100" b="1" dirty="0" smtClean="0"/>
              <a:t>) ?</a:t>
            </a:r>
            <a:endParaRPr lang="en-US" sz="1100" b="1" dirty="0"/>
          </a:p>
        </p:txBody>
      </p:sp>
      <p:sp>
        <p:nvSpPr>
          <p:cNvPr id="16" name="Down Arrow 15"/>
          <p:cNvSpPr/>
          <p:nvPr/>
        </p:nvSpPr>
        <p:spPr>
          <a:xfrm>
            <a:off x="4419600" y="41910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lowchart: Process 16"/>
          <p:cNvSpPr/>
          <p:nvPr/>
        </p:nvSpPr>
        <p:spPr>
          <a:xfrm>
            <a:off x="3886200" y="5029200"/>
            <a:ext cx="12954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u</a:t>
            </a:r>
            <a:r>
              <a:rPr lang="en-US" sz="1100" b="1" dirty="0" smtClean="0"/>
              <a:t>= u+1</a:t>
            </a:r>
            <a:endParaRPr lang="en-US" sz="1100" b="1" dirty="0"/>
          </a:p>
        </p:txBody>
      </p:sp>
      <p:cxnSp>
        <p:nvCxnSpPr>
          <p:cNvPr id="18" name="Straight Connector 17"/>
          <p:cNvCxnSpPr/>
          <p:nvPr/>
        </p:nvCxnSpPr>
        <p:spPr>
          <a:xfrm rot="10800000" flipV="1">
            <a:off x="380999" y="5600700"/>
            <a:ext cx="32004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 flipH="1" flipV="1">
            <a:off x="-1256109" y="4000897"/>
            <a:ext cx="3275012" cy="79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81000" y="2362200"/>
            <a:ext cx="3962400" cy="158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048000" y="53771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Yes</a:t>
            </a:r>
            <a:endParaRPr lang="en-US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2667000" y="33197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Yes</a:t>
            </a:r>
            <a:endParaRPr lang="en-US" sz="1100" dirty="0"/>
          </a:p>
        </p:txBody>
      </p:sp>
      <p:sp>
        <p:nvSpPr>
          <p:cNvPr id="23" name="TextBox 22"/>
          <p:cNvSpPr txBox="1"/>
          <p:nvPr/>
        </p:nvSpPr>
        <p:spPr>
          <a:xfrm>
            <a:off x="5715000" y="33197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</a:t>
            </a:r>
            <a:endParaRPr lang="en-US" sz="1100" dirty="0"/>
          </a:p>
        </p:txBody>
      </p:sp>
      <p:sp>
        <p:nvSpPr>
          <p:cNvPr id="24" name="TextBox 23"/>
          <p:cNvSpPr txBox="1"/>
          <p:nvPr/>
        </p:nvSpPr>
        <p:spPr>
          <a:xfrm>
            <a:off x="5715000" y="53771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</a:t>
            </a:r>
            <a:endParaRPr lang="en-US" sz="1100" dirty="0"/>
          </a:p>
        </p:txBody>
      </p:sp>
      <p:sp>
        <p:nvSpPr>
          <p:cNvPr id="25" name="Down Arrow 24"/>
          <p:cNvSpPr/>
          <p:nvPr/>
        </p:nvSpPr>
        <p:spPr>
          <a:xfrm>
            <a:off x="4495800" y="4876800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>
            <a:off x="4526281" y="5257800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lowchart: Process 26"/>
          <p:cNvSpPr/>
          <p:nvPr/>
        </p:nvSpPr>
        <p:spPr>
          <a:xfrm>
            <a:off x="5791200" y="4724400"/>
            <a:ext cx="19050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 Average profit(j)=sum/runs</a:t>
            </a:r>
          </a:p>
        </p:txBody>
      </p:sp>
      <p:cxnSp>
        <p:nvCxnSpPr>
          <p:cNvPr id="28" name="Straight Connector 27"/>
          <p:cNvCxnSpPr/>
          <p:nvPr/>
        </p:nvCxnSpPr>
        <p:spPr>
          <a:xfrm rot="10800000" flipV="1">
            <a:off x="5334000" y="5562600"/>
            <a:ext cx="12192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5400000" flipH="1" flipV="1">
            <a:off x="6324600" y="53340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lowchart: Process 29"/>
          <p:cNvSpPr/>
          <p:nvPr/>
        </p:nvSpPr>
        <p:spPr>
          <a:xfrm>
            <a:off x="3962400" y="2057400"/>
            <a:ext cx="8382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u=1</a:t>
            </a:r>
            <a:endParaRPr lang="en-US" sz="1100" b="1" dirty="0"/>
          </a:p>
        </p:txBody>
      </p:sp>
      <p:sp>
        <p:nvSpPr>
          <p:cNvPr id="31" name="Down Arrow 30"/>
          <p:cNvSpPr/>
          <p:nvPr/>
        </p:nvSpPr>
        <p:spPr>
          <a:xfrm flipH="1">
            <a:off x="4343400" y="1828800"/>
            <a:ext cx="45719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lowchart: Process 31"/>
          <p:cNvSpPr/>
          <p:nvPr/>
        </p:nvSpPr>
        <p:spPr>
          <a:xfrm>
            <a:off x="3429000" y="1676400"/>
            <a:ext cx="19050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Take q(j),sum=0</a:t>
            </a:r>
            <a:endParaRPr lang="en-US" sz="1100" b="1" dirty="0"/>
          </a:p>
        </p:txBody>
      </p:sp>
      <p:sp>
        <p:nvSpPr>
          <p:cNvPr id="33" name="Flowchart: Process 32"/>
          <p:cNvSpPr/>
          <p:nvPr/>
        </p:nvSpPr>
        <p:spPr>
          <a:xfrm>
            <a:off x="7543800" y="4114800"/>
            <a:ext cx="1219200" cy="5334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j</a:t>
            </a:r>
            <a:r>
              <a:rPr lang="en-US" sz="1100" b="1" dirty="0" smtClean="0"/>
              <a:t>= j +1, q(j)=       q(j-1)+increment value</a:t>
            </a:r>
            <a:endParaRPr lang="en-US" sz="1100" b="1" dirty="0"/>
          </a:p>
        </p:txBody>
      </p:sp>
      <p:cxnSp>
        <p:nvCxnSpPr>
          <p:cNvPr id="34" name="Straight Arrow Connector 33"/>
          <p:cNvCxnSpPr/>
          <p:nvPr/>
        </p:nvCxnSpPr>
        <p:spPr>
          <a:xfrm rot="5400000" flipH="1" flipV="1">
            <a:off x="8267700" y="47625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Down Arrow 34"/>
          <p:cNvSpPr/>
          <p:nvPr/>
        </p:nvSpPr>
        <p:spPr>
          <a:xfrm flipH="1">
            <a:off x="4373880" y="1524000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/>
          <p:cNvCxnSpPr>
            <a:stCxn id="15" idx="0"/>
          </p:cNvCxnSpPr>
          <p:nvPr/>
        </p:nvCxnSpPr>
        <p:spPr>
          <a:xfrm rot="5400000" flipH="1" flipV="1">
            <a:off x="7219950" y="2114550"/>
            <a:ext cx="10668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0800000">
            <a:off x="4396740" y="1598612"/>
            <a:ext cx="3375661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467600" y="220980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Yes</a:t>
            </a:r>
            <a:endParaRPr lang="en-US" sz="1100" dirty="0"/>
          </a:p>
        </p:txBody>
      </p:sp>
      <p:cxnSp>
        <p:nvCxnSpPr>
          <p:cNvPr id="39" name="Straight Connector 38"/>
          <p:cNvCxnSpPr/>
          <p:nvPr/>
        </p:nvCxnSpPr>
        <p:spPr>
          <a:xfrm>
            <a:off x="7696200" y="4875212"/>
            <a:ext cx="685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 flipH="1" flipV="1">
            <a:off x="7962106" y="3771900"/>
            <a:ext cx="686594" cy="79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10800000">
            <a:off x="7772400" y="3429000"/>
            <a:ext cx="533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5400000" flipH="1" flipV="1">
            <a:off x="7696200" y="3352800"/>
            <a:ext cx="15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15" idx="3"/>
          </p:cNvCxnSpPr>
          <p:nvPr/>
        </p:nvCxnSpPr>
        <p:spPr>
          <a:xfrm flipH="1">
            <a:off x="8991600" y="3009900"/>
            <a:ext cx="76200" cy="255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8763000" y="347219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</a:t>
            </a:r>
            <a:endParaRPr lang="en-US" sz="1100" dirty="0"/>
          </a:p>
        </p:txBody>
      </p:sp>
      <p:cxnSp>
        <p:nvCxnSpPr>
          <p:cNvPr id="45" name="Straight Arrow Connector 44"/>
          <p:cNvCxnSpPr/>
          <p:nvPr/>
        </p:nvCxnSpPr>
        <p:spPr>
          <a:xfrm rot="10800000">
            <a:off x="8305800" y="5562600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lowchart: Decision 45"/>
          <p:cNvSpPr/>
          <p:nvPr/>
        </p:nvSpPr>
        <p:spPr>
          <a:xfrm>
            <a:off x="3581400" y="5410200"/>
            <a:ext cx="1828800" cy="3810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Is u &lt;=runs ?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xmlns="" val="185286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86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IN" sz="2000" dirty="0"/>
              <a:t>while q(j)&lt;=(</a:t>
            </a:r>
            <a:r>
              <a:rPr lang="en-IN" sz="2000" dirty="0" err="1"/>
              <a:t>m_d</a:t>
            </a:r>
            <a:r>
              <a:rPr lang="en-IN" sz="2000" dirty="0"/>
              <a:t>+(3*</a:t>
            </a:r>
            <a:r>
              <a:rPr lang="en-IN" sz="2000" dirty="0" err="1"/>
              <a:t>sd_d</a:t>
            </a:r>
            <a:r>
              <a:rPr lang="en-IN" sz="2000" dirty="0"/>
              <a:t>))</a:t>
            </a:r>
          </a:p>
          <a:p>
            <a:pPr marL="0" indent="0">
              <a:buNone/>
            </a:pPr>
            <a:r>
              <a:rPr lang="en-IN" sz="2000" dirty="0"/>
              <a:t>    sum=0;</a:t>
            </a:r>
          </a:p>
          <a:p>
            <a:pPr marL="0" indent="0">
              <a:buNone/>
            </a:pPr>
            <a:r>
              <a:rPr lang="en-IN" sz="2000" dirty="0"/>
              <a:t>    for u=1:r</a:t>
            </a:r>
          </a:p>
          <a:p>
            <a:pPr marL="0" indent="0">
              <a:buNone/>
            </a:pPr>
            <a:r>
              <a:rPr lang="en-IN" sz="2000" dirty="0"/>
              <a:t>        z=</a:t>
            </a:r>
            <a:r>
              <a:rPr lang="en-IN" sz="2000" dirty="0" err="1"/>
              <a:t>m_d</a:t>
            </a:r>
            <a:r>
              <a:rPr lang="en-IN" sz="2000" dirty="0"/>
              <a:t>+(</a:t>
            </a:r>
            <a:r>
              <a:rPr lang="en-IN" sz="2000" dirty="0" err="1"/>
              <a:t>randn</a:t>
            </a:r>
            <a:r>
              <a:rPr lang="en-IN" sz="2000" dirty="0"/>
              <a:t>()*</a:t>
            </a:r>
            <a:r>
              <a:rPr lang="en-IN" sz="2000" dirty="0" err="1"/>
              <a:t>sd_d</a:t>
            </a:r>
            <a:r>
              <a:rPr lang="en-IN" sz="2000" dirty="0"/>
              <a:t>);</a:t>
            </a:r>
          </a:p>
          <a:p>
            <a:pPr marL="0" indent="0">
              <a:buNone/>
            </a:pPr>
            <a:r>
              <a:rPr lang="en-IN" sz="2000" dirty="0"/>
              <a:t>        if z&lt;q(j)</a:t>
            </a:r>
          </a:p>
          <a:p>
            <a:pPr marL="0" indent="0">
              <a:buNone/>
            </a:pPr>
            <a:r>
              <a:rPr lang="pl-PL" sz="2000" dirty="0"/>
              <a:t>            profit=(sp * z) + (sv * (q(j) - z)) - (pc * q(j));</a:t>
            </a:r>
          </a:p>
          <a:p>
            <a:pPr marL="0" indent="0">
              <a:buNone/>
            </a:pPr>
            <a:r>
              <a:rPr lang="en-IN" sz="2000" dirty="0"/>
              <a:t>        else</a:t>
            </a:r>
          </a:p>
          <a:p>
            <a:pPr marL="0" indent="0">
              <a:buNone/>
            </a:pPr>
            <a:r>
              <a:rPr lang="en-IN" sz="2000" dirty="0"/>
              <a:t>            profit=(</a:t>
            </a:r>
            <a:r>
              <a:rPr lang="en-IN" sz="2000" dirty="0" err="1"/>
              <a:t>sp</a:t>
            </a:r>
            <a:r>
              <a:rPr lang="en-IN" sz="2000" dirty="0"/>
              <a:t> * q(j))-(pc * q(j))-(</a:t>
            </a:r>
            <a:r>
              <a:rPr lang="en-IN" sz="2000" dirty="0" err="1"/>
              <a:t>sc</a:t>
            </a:r>
            <a:r>
              <a:rPr lang="en-IN" sz="2000" dirty="0"/>
              <a:t>*(z - q(j)));</a:t>
            </a:r>
          </a:p>
          <a:p>
            <a:pPr marL="0" indent="0">
              <a:buNone/>
            </a:pPr>
            <a:r>
              <a:rPr lang="en-IN" sz="2000" dirty="0"/>
              <a:t>        end</a:t>
            </a:r>
          </a:p>
          <a:p>
            <a:pPr marL="0" indent="0">
              <a:buNone/>
            </a:pPr>
            <a:r>
              <a:rPr lang="en-IN" sz="2000" dirty="0"/>
              <a:t>        sum=</a:t>
            </a:r>
            <a:r>
              <a:rPr lang="en-IN" sz="2000" dirty="0" err="1"/>
              <a:t>sum+profit</a:t>
            </a:r>
            <a:r>
              <a:rPr lang="en-IN" sz="2000" dirty="0"/>
              <a:t>;</a:t>
            </a:r>
          </a:p>
          <a:p>
            <a:pPr marL="0" indent="0">
              <a:buNone/>
            </a:pPr>
            <a:r>
              <a:rPr lang="en-IN" sz="2000" dirty="0"/>
              <a:t>    end</a:t>
            </a:r>
          </a:p>
          <a:p>
            <a:pPr marL="0" indent="0">
              <a:buNone/>
            </a:pPr>
            <a:r>
              <a:rPr lang="en-IN" sz="2000" dirty="0"/>
              <a:t>    </a:t>
            </a:r>
            <a:r>
              <a:rPr lang="en-IN" sz="2000" dirty="0" err="1"/>
              <a:t>avg_profit</a:t>
            </a:r>
            <a:r>
              <a:rPr lang="en-IN" sz="2000" dirty="0"/>
              <a:t>(j)=sum/r; %#ok&lt;*SAGROW&gt;</a:t>
            </a:r>
          </a:p>
          <a:p>
            <a:pPr marL="0" indent="0">
              <a:buNone/>
            </a:pPr>
            <a:r>
              <a:rPr lang="en-IN" sz="2000" dirty="0"/>
              <a:t>    </a:t>
            </a:r>
            <a:r>
              <a:rPr lang="en-IN" sz="2000" dirty="0" err="1"/>
              <a:t>wsp</a:t>
            </a:r>
            <a:r>
              <a:rPr lang="en-IN" sz="2000" dirty="0"/>
              <a:t>(j)=(pc-</a:t>
            </a:r>
            <a:r>
              <a:rPr lang="en-IN" sz="2000" dirty="0" err="1"/>
              <a:t>prc</a:t>
            </a:r>
            <a:r>
              <a:rPr lang="en-IN" sz="2000" dirty="0"/>
              <a:t>)*q(j);</a:t>
            </a:r>
          </a:p>
          <a:p>
            <a:pPr marL="0" indent="0">
              <a:buNone/>
            </a:pPr>
            <a:r>
              <a:rPr lang="en-IN" sz="2000" dirty="0"/>
              <a:t>    </a:t>
            </a:r>
            <a:r>
              <a:rPr lang="en-IN" sz="2000" dirty="0" err="1"/>
              <a:t>tscp</a:t>
            </a:r>
            <a:r>
              <a:rPr lang="en-IN" sz="2000" dirty="0"/>
              <a:t>(j)=</a:t>
            </a:r>
            <a:r>
              <a:rPr lang="en-IN" sz="2000" dirty="0" err="1"/>
              <a:t>avg_profit</a:t>
            </a:r>
            <a:r>
              <a:rPr lang="en-IN" sz="2000" dirty="0"/>
              <a:t>(j)+</a:t>
            </a:r>
            <a:r>
              <a:rPr lang="en-IN" sz="2000" dirty="0" err="1"/>
              <a:t>wsp</a:t>
            </a:r>
            <a:r>
              <a:rPr lang="en-IN" sz="2000" dirty="0"/>
              <a:t>(j);</a:t>
            </a:r>
          </a:p>
          <a:p>
            <a:pPr marL="0" indent="0">
              <a:buNone/>
            </a:pPr>
            <a:r>
              <a:rPr lang="en-IN" sz="2000" dirty="0"/>
              <a:t>    j=j+1;</a:t>
            </a:r>
          </a:p>
          <a:p>
            <a:pPr marL="0" indent="0">
              <a:buNone/>
            </a:pPr>
            <a:r>
              <a:rPr lang="en-IN" sz="2000" dirty="0"/>
              <a:t>    q(j)=q(j-1)+iv;</a:t>
            </a:r>
          </a:p>
          <a:p>
            <a:pPr marL="0" indent="0">
              <a:buNone/>
            </a:pPr>
            <a:r>
              <a:rPr lang="en-IN" sz="2000" dirty="0"/>
              <a:t>end</a:t>
            </a:r>
          </a:p>
          <a:p>
            <a:pPr marL="0" indent="0">
              <a:buNone/>
            </a:pP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xmlns="" val="88690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sz="2000" dirty="0"/>
              <a:t>[</a:t>
            </a:r>
            <a:r>
              <a:rPr lang="en-IN" sz="2000" dirty="0" err="1"/>
              <a:t>max_profit,q_no</a:t>
            </a:r>
            <a:r>
              <a:rPr lang="en-IN" sz="2000" dirty="0"/>
              <a:t>]=max(</a:t>
            </a:r>
            <a:r>
              <a:rPr lang="en-IN" sz="2000" dirty="0" err="1"/>
              <a:t>avg_profit</a:t>
            </a:r>
            <a:r>
              <a:rPr lang="en-IN" sz="2000" dirty="0"/>
              <a:t>);</a:t>
            </a:r>
          </a:p>
          <a:p>
            <a:pPr marL="0" indent="0">
              <a:buNone/>
            </a:pPr>
            <a:r>
              <a:rPr lang="en-IN" sz="2000" dirty="0" err="1"/>
              <a:t>q_max</a:t>
            </a:r>
            <a:r>
              <a:rPr lang="en-IN" sz="2000" dirty="0"/>
              <a:t>=q(</a:t>
            </a:r>
            <a:r>
              <a:rPr lang="en-IN" sz="2000" dirty="0" err="1"/>
              <a:t>q_no</a:t>
            </a:r>
            <a:r>
              <a:rPr lang="en-IN" sz="2000" dirty="0"/>
              <a:t>);</a:t>
            </a:r>
          </a:p>
          <a:p>
            <a:pPr marL="0" indent="0">
              <a:buNone/>
            </a:pPr>
            <a:r>
              <a:rPr lang="en-IN" sz="2000" dirty="0" err="1"/>
              <a:t>l_q</a:t>
            </a:r>
            <a:r>
              <a:rPr lang="en-IN" sz="2000" dirty="0"/>
              <a:t>=size(q,2);</a:t>
            </a:r>
          </a:p>
          <a:p>
            <a:pPr marL="0" indent="0">
              <a:buNone/>
            </a:pPr>
            <a:r>
              <a:rPr lang="en-IN" sz="2000" dirty="0"/>
              <a:t>q(</a:t>
            </a:r>
            <a:r>
              <a:rPr lang="en-IN" sz="2000" dirty="0" err="1"/>
              <a:t>l_q</a:t>
            </a:r>
            <a:r>
              <a:rPr lang="en-IN" sz="2000" dirty="0"/>
              <a:t>)=[];</a:t>
            </a:r>
          </a:p>
          <a:p>
            <a:pPr marL="0" indent="0">
              <a:buNone/>
            </a:pPr>
            <a:r>
              <a:rPr lang="en-IN" sz="2000" dirty="0"/>
              <a:t>figure(1)</a:t>
            </a:r>
          </a:p>
          <a:p>
            <a:pPr marL="0" indent="0">
              <a:buNone/>
            </a:pPr>
            <a:r>
              <a:rPr lang="en-IN" sz="2000" dirty="0"/>
              <a:t>plot(</a:t>
            </a:r>
            <a:r>
              <a:rPr lang="en-IN" sz="2000" dirty="0" err="1"/>
              <a:t>q,avg_profit</a:t>
            </a:r>
            <a:r>
              <a:rPr lang="en-IN" sz="2000" dirty="0"/>
              <a:t>,'--</a:t>
            </a:r>
            <a:r>
              <a:rPr lang="en-IN" sz="2000" dirty="0" err="1"/>
              <a:t>mo</a:t>
            </a:r>
            <a:r>
              <a:rPr lang="en-IN" sz="2000" dirty="0"/>
              <a:t>')    </a:t>
            </a:r>
          </a:p>
          <a:p>
            <a:pPr marL="0" indent="0">
              <a:buNone/>
            </a:pPr>
            <a:r>
              <a:rPr lang="en-IN" sz="2000" dirty="0" err="1"/>
              <a:t>xlabel</a:t>
            </a:r>
            <a:r>
              <a:rPr lang="en-IN" sz="2000" dirty="0"/>
              <a:t>('Quantity')</a:t>
            </a:r>
          </a:p>
          <a:p>
            <a:pPr marL="0" indent="0">
              <a:buNone/>
            </a:pPr>
            <a:r>
              <a:rPr lang="en-IN" sz="2000" dirty="0" err="1"/>
              <a:t>ylabel</a:t>
            </a:r>
            <a:r>
              <a:rPr lang="en-IN" sz="2000" dirty="0"/>
              <a:t>('Profit')</a:t>
            </a:r>
          </a:p>
          <a:p>
            <a:pPr marL="0" indent="0">
              <a:buNone/>
            </a:pPr>
            <a:r>
              <a:rPr lang="en-IN" sz="2000" dirty="0"/>
              <a:t>title('Plot of Profit </a:t>
            </a:r>
            <a:r>
              <a:rPr lang="en-IN" sz="2000" dirty="0" err="1"/>
              <a:t>vs</a:t>
            </a:r>
            <a:r>
              <a:rPr lang="en-IN" sz="2000" dirty="0"/>
              <a:t> Quantity for Supply Chain Coordination')</a:t>
            </a:r>
          </a:p>
          <a:p>
            <a:pPr marL="0" indent="0">
              <a:buNone/>
            </a:pPr>
            <a:r>
              <a:rPr lang="en-IN" sz="2000" dirty="0"/>
              <a:t>hold on</a:t>
            </a:r>
          </a:p>
          <a:p>
            <a:pPr marL="0" indent="0">
              <a:buNone/>
            </a:pPr>
            <a:r>
              <a:rPr lang="en-IN" sz="2000" dirty="0"/>
              <a:t>plot(</a:t>
            </a:r>
            <a:r>
              <a:rPr lang="en-IN" sz="2000" dirty="0" err="1"/>
              <a:t>q,wsp</a:t>
            </a:r>
            <a:r>
              <a:rPr lang="en-IN" sz="2000" dirty="0"/>
              <a:t>,'-.r*')</a:t>
            </a:r>
          </a:p>
          <a:p>
            <a:pPr marL="0" indent="0">
              <a:buNone/>
            </a:pPr>
            <a:r>
              <a:rPr lang="en-IN" sz="2000" dirty="0"/>
              <a:t>hold on</a:t>
            </a:r>
          </a:p>
          <a:p>
            <a:pPr marL="0" indent="0">
              <a:buNone/>
            </a:pPr>
            <a:r>
              <a:rPr lang="en-IN" sz="2000" dirty="0"/>
              <a:t>plot(q,</a:t>
            </a:r>
            <a:r>
              <a:rPr lang="en-IN" sz="2000" dirty="0" err="1"/>
              <a:t>tscp</a:t>
            </a:r>
            <a:r>
              <a:rPr lang="en-IN" sz="2000" dirty="0"/>
              <a:t>,':</a:t>
            </a:r>
            <a:r>
              <a:rPr lang="en-IN" sz="2000" dirty="0" err="1"/>
              <a:t>bs'</a:t>
            </a:r>
            <a:r>
              <a:rPr lang="en-IN" sz="2000" dirty="0"/>
              <a:t>)</a:t>
            </a:r>
          </a:p>
          <a:p>
            <a:pPr marL="0" indent="0">
              <a:buNone/>
            </a:pPr>
            <a:r>
              <a:rPr lang="en-IN" sz="2000" dirty="0"/>
              <a:t>legend('Retailer </a:t>
            </a:r>
            <a:r>
              <a:rPr lang="en-IN" sz="2000" dirty="0" err="1"/>
              <a:t>Profit','Wholesaler</a:t>
            </a:r>
            <a:r>
              <a:rPr lang="en-IN" sz="2000" dirty="0"/>
              <a:t> Profit', 'Total Profit',3);</a:t>
            </a:r>
          </a:p>
          <a:p>
            <a:pPr marL="0" indent="0">
              <a:buNone/>
            </a:pPr>
            <a:endParaRPr lang="en-IN" sz="2000" dirty="0"/>
          </a:p>
          <a:p>
            <a:pPr marL="0" indent="0">
              <a:buNone/>
            </a:pPr>
            <a:endParaRPr lang="en-IN" sz="2000" dirty="0"/>
          </a:p>
        </p:txBody>
      </p:sp>
      <p:sp>
        <p:nvSpPr>
          <p:cNvPr id="5" name="Parallelogram 4"/>
          <p:cNvSpPr/>
          <p:nvPr/>
        </p:nvSpPr>
        <p:spPr>
          <a:xfrm>
            <a:off x="776514" y="1144591"/>
            <a:ext cx="2590800" cy="4572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Display the maximum profit and corresponding quantity(Q)</a:t>
            </a:r>
            <a:endParaRPr lang="en-US" sz="1100" b="1" dirty="0"/>
          </a:p>
        </p:txBody>
      </p:sp>
      <p:sp>
        <p:nvSpPr>
          <p:cNvPr id="6" name="Down Arrow 5"/>
          <p:cNvSpPr/>
          <p:nvPr/>
        </p:nvSpPr>
        <p:spPr>
          <a:xfrm flipH="1">
            <a:off x="2102394" y="687391"/>
            <a:ext cx="45719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Process 6"/>
          <p:cNvSpPr/>
          <p:nvPr/>
        </p:nvSpPr>
        <p:spPr>
          <a:xfrm>
            <a:off x="3595914" y="992191"/>
            <a:ext cx="2286000" cy="609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Store the trial results. Find the average of quantities and profits of different trials</a:t>
            </a:r>
          </a:p>
        </p:txBody>
      </p:sp>
      <p:sp>
        <p:nvSpPr>
          <p:cNvPr id="8" name="Flowchart: Terminator 7"/>
          <p:cNvSpPr/>
          <p:nvPr/>
        </p:nvSpPr>
        <p:spPr>
          <a:xfrm>
            <a:off x="8167914" y="534991"/>
            <a:ext cx="762000" cy="228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STOP</a:t>
            </a:r>
            <a:endParaRPr lang="en-US" b="1" dirty="0"/>
          </a:p>
        </p:txBody>
      </p:sp>
      <p:sp>
        <p:nvSpPr>
          <p:cNvPr id="9" name="Right Arrow 8"/>
          <p:cNvSpPr/>
          <p:nvPr/>
        </p:nvSpPr>
        <p:spPr>
          <a:xfrm>
            <a:off x="7786914" y="1296991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rot="10800000">
            <a:off x="8091714" y="382591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owchart: Process 10"/>
          <p:cNvSpPr/>
          <p:nvPr/>
        </p:nvSpPr>
        <p:spPr>
          <a:xfrm>
            <a:off x="6643914" y="153991"/>
            <a:ext cx="1447800" cy="6858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Find the maximum profit out of average profit(j)</a:t>
            </a:r>
            <a:endParaRPr lang="en-US" sz="1100" b="1" dirty="0"/>
          </a:p>
        </p:txBody>
      </p:sp>
      <p:cxnSp>
        <p:nvCxnSpPr>
          <p:cNvPr id="12" name="Straight Connector 11"/>
          <p:cNvCxnSpPr/>
          <p:nvPr/>
        </p:nvCxnSpPr>
        <p:spPr>
          <a:xfrm rot="10800000" flipV="1">
            <a:off x="2125254" y="649290"/>
            <a:ext cx="451866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arallelogram 12"/>
          <p:cNvSpPr/>
          <p:nvPr/>
        </p:nvSpPr>
        <p:spPr>
          <a:xfrm>
            <a:off x="6110514" y="992191"/>
            <a:ext cx="1752600" cy="6096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Display the final Result i.e. quantity and profit.</a:t>
            </a:r>
            <a:endParaRPr lang="en-US" sz="1100" b="1" dirty="0"/>
          </a:p>
        </p:txBody>
      </p:sp>
      <p:sp>
        <p:nvSpPr>
          <p:cNvPr id="14" name="Right Arrow 13"/>
          <p:cNvSpPr/>
          <p:nvPr/>
        </p:nvSpPr>
        <p:spPr>
          <a:xfrm>
            <a:off x="3291114" y="1373191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>
            <a:off x="5881914" y="1296991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rallelogram 15"/>
          <p:cNvSpPr/>
          <p:nvPr/>
        </p:nvSpPr>
        <p:spPr>
          <a:xfrm>
            <a:off x="6110514" y="992191"/>
            <a:ext cx="2590800" cy="6096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Display the total supply chain profit by adding wholesaler’s profit and the retailer’s profit</a:t>
            </a:r>
            <a:endParaRPr lang="en-US" sz="1100" b="1" dirty="0"/>
          </a:p>
        </p:txBody>
      </p:sp>
      <p:sp>
        <p:nvSpPr>
          <p:cNvPr id="17" name="Up Arrow 16"/>
          <p:cNvSpPr/>
          <p:nvPr/>
        </p:nvSpPr>
        <p:spPr>
          <a:xfrm>
            <a:off x="8548914" y="763591"/>
            <a:ext cx="45719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57200" y="153991"/>
            <a:ext cx="31387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Part 4 Plotting the results</a:t>
            </a:r>
            <a:endParaRPr lang="en-IN" sz="2800" dirty="0"/>
          </a:p>
        </p:txBody>
      </p:sp>
    </p:spTree>
    <p:extLst>
      <p:ext uri="{BB962C8B-B14F-4D97-AF65-F5344CB8AC3E}">
        <p14:creationId xmlns:p14="http://schemas.microsoft.com/office/powerpoint/2010/main" xmlns="" val="151857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6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6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16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16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160</Template>
  <TotalTime>4372</TotalTime>
  <Words>1685</Words>
  <Application>Microsoft Office PowerPoint</Application>
  <PresentationFormat>On-screen Show (4:3)</PresentationFormat>
  <Paragraphs>265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1_63</vt:lpstr>
      <vt:lpstr>160</vt:lpstr>
      <vt:lpstr>Thème Office</vt:lpstr>
      <vt:lpstr>1_160</vt:lpstr>
      <vt:lpstr>2_Thème Office</vt:lpstr>
      <vt:lpstr>2_160</vt:lpstr>
      <vt:lpstr>Slide 1</vt:lpstr>
      <vt:lpstr>Simulation to model revenue sharing contract</vt:lpstr>
      <vt:lpstr>Slide 3</vt:lpstr>
      <vt:lpstr>Slide 4</vt:lpstr>
      <vt:lpstr>Slide 5</vt:lpstr>
      <vt:lpstr>Part 2 Initialization</vt:lpstr>
      <vt:lpstr>Loop for calculating the Profits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Part 2 Initialization</vt:lpstr>
      <vt:lpstr>Loop for calculating Profits</vt:lpstr>
      <vt:lpstr>Slide 19</vt:lpstr>
      <vt:lpstr>Part 4 Plotting Results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NAME</dc:title>
  <dc:creator>Sushovan</dc:creator>
  <cp:lastModifiedBy>VLS-1</cp:lastModifiedBy>
  <cp:revision>253</cp:revision>
  <dcterms:created xsi:type="dcterms:W3CDTF">2006-08-16T00:00:00Z</dcterms:created>
  <dcterms:modified xsi:type="dcterms:W3CDTF">2013-07-01T10:27:14Z</dcterms:modified>
</cp:coreProperties>
</file>